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5"/>
  </p:notesMasterIdLst>
  <p:handoutMasterIdLst>
    <p:handoutMasterId r:id="rId106"/>
  </p:handoutMasterIdLst>
  <p:sldIdLst>
    <p:sldId id="408" r:id="rId2"/>
    <p:sldId id="305"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p:scale>
          <a:sx n="70" d="100"/>
          <a:sy n="70" d="100"/>
        </p:scale>
        <p:origin x="-613"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1903C-3435-4DD1-A1CB-65CECAB7E9D1}" type="doc">
      <dgm:prSet loTypeId="urn:microsoft.com/office/officeart/2005/8/layout/hList6" loCatId="list" qsTypeId="urn:microsoft.com/office/officeart/2005/8/quickstyle/3d3" qsCatId="3D" csTypeId="urn:microsoft.com/office/officeart/2005/8/colors/accent1_2" csCatId="accent1" phldr="1"/>
      <dgm:spPr/>
      <dgm:t>
        <a:bodyPr/>
        <a:lstStyle/>
        <a:p>
          <a:endParaRPr lang="el-GR"/>
        </a:p>
      </dgm:t>
    </dgm:pt>
    <dgm:pt modelId="{A94ADE1C-E1C9-40AD-8289-D23B59355856}">
      <dgm:prSet phldrT="[Text]" custT="1"/>
      <dgm:spPr/>
      <dgm:t>
        <a:bodyPr/>
        <a:lstStyle/>
        <a:p>
          <a:r>
            <a:rPr lang="en-US" sz="2000" dirty="0" smtClean="0"/>
            <a:t>I. ATTACKS AGAINST INFORMATION SYSTEMS: TECHNICAL DEFINITIONS </a:t>
          </a:r>
          <a:endParaRPr lang="el-GR" sz="2000" dirty="0"/>
        </a:p>
      </dgm:t>
    </dgm:pt>
    <dgm:pt modelId="{0701E529-94C9-4CE9-87F2-A27AC5B65CCB}" type="parTrans" cxnId="{CB82B0DB-E8F1-47FE-95A7-1DD0218B036E}">
      <dgm:prSet/>
      <dgm:spPr/>
      <dgm:t>
        <a:bodyPr/>
        <a:lstStyle/>
        <a:p>
          <a:endParaRPr lang="el-GR" sz="2000"/>
        </a:p>
      </dgm:t>
    </dgm:pt>
    <dgm:pt modelId="{A81E153E-2F04-4E3F-80CD-7A651F739456}" type="sibTrans" cxnId="{CB82B0DB-E8F1-47FE-95A7-1DD0218B036E}">
      <dgm:prSet/>
      <dgm:spPr/>
      <dgm:t>
        <a:bodyPr/>
        <a:lstStyle/>
        <a:p>
          <a:endParaRPr lang="el-GR" sz="2000"/>
        </a:p>
      </dgm:t>
    </dgm:pt>
    <dgm:pt modelId="{8C2E9703-6237-4290-886A-3A346FD76E7F}">
      <dgm:prSet phldrT="[Text]" custT="1"/>
      <dgm:spPr/>
      <dgm:t>
        <a:bodyPr/>
        <a:lstStyle/>
        <a:p>
          <a:r>
            <a:rPr lang="en-US" sz="2000" dirty="0" smtClean="0"/>
            <a:t>II. THE REPRESSION OF CYBERCRIME</a:t>
          </a:r>
          <a:endParaRPr lang="el-GR" sz="2000" dirty="0"/>
        </a:p>
      </dgm:t>
    </dgm:pt>
    <dgm:pt modelId="{54C33409-6A8B-4571-B5F1-E95C6D8D85F3}" type="parTrans" cxnId="{BD1EBF5F-2AB5-4A9B-988B-6C197B9991E0}">
      <dgm:prSet/>
      <dgm:spPr/>
      <dgm:t>
        <a:bodyPr/>
        <a:lstStyle/>
        <a:p>
          <a:endParaRPr lang="el-GR" sz="2000"/>
        </a:p>
      </dgm:t>
    </dgm:pt>
    <dgm:pt modelId="{F60B2A9F-726F-4B3B-B031-920B0E81373E}" type="sibTrans" cxnId="{BD1EBF5F-2AB5-4A9B-988B-6C197B9991E0}">
      <dgm:prSet/>
      <dgm:spPr/>
      <dgm:t>
        <a:bodyPr/>
        <a:lstStyle/>
        <a:p>
          <a:endParaRPr lang="el-GR" sz="2000"/>
        </a:p>
      </dgm:t>
    </dgm:pt>
    <dgm:pt modelId="{7837254B-DB09-460C-801D-28142C775745}">
      <dgm:prSet phldrT="[Text]" custT="1"/>
      <dgm:spPr/>
      <dgm:t>
        <a:bodyPr/>
        <a:lstStyle/>
        <a:p>
          <a:r>
            <a:rPr lang="en-US" sz="2000" dirty="0" smtClean="0"/>
            <a:t>III. CYBERCRIME PREVENTION</a:t>
          </a:r>
          <a:endParaRPr lang="el-GR" sz="2000" dirty="0"/>
        </a:p>
      </dgm:t>
    </dgm:pt>
    <dgm:pt modelId="{D19D1A55-F219-4E3A-B4D4-38FE96227EAA}" type="parTrans" cxnId="{0CA2FDFF-06AA-457B-BB51-74CDC6949126}">
      <dgm:prSet/>
      <dgm:spPr/>
      <dgm:t>
        <a:bodyPr/>
        <a:lstStyle/>
        <a:p>
          <a:endParaRPr lang="el-GR" sz="2000"/>
        </a:p>
      </dgm:t>
    </dgm:pt>
    <dgm:pt modelId="{9426A4B2-2EBF-4BB5-9E57-57DFF6EFB3E3}" type="sibTrans" cxnId="{0CA2FDFF-06AA-457B-BB51-74CDC6949126}">
      <dgm:prSet/>
      <dgm:spPr/>
      <dgm:t>
        <a:bodyPr/>
        <a:lstStyle/>
        <a:p>
          <a:endParaRPr lang="el-GR" sz="2000"/>
        </a:p>
      </dgm:t>
    </dgm:pt>
    <dgm:pt modelId="{2A6AD288-0849-4CEE-9D05-C6B510100FDD}">
      <dgm:prSet phldrT="[Text]" custT="1"/>
      <dgm:spPr/>
      <dgm:t>
        <a:bodyPr/>
        <a:lstStyle/>
        <a:p>
          <a:r>
            <a:rPr lang="en-US" sz="1800" dirty="0" smtClean="0"/>
            <a:t>IV. LEGAL CONSEQUENCES OF CYBERCRIME</a:t>
          </a:r>
          <a:endParaRPr lang="el-GR" sz="1800" dirty="0"/>
        </a:p>
      </dgm:t>
    </dgm:pt>
    <dgm:pt modelId="{0A87C51E-0E1B-4055-BBAA-AE22E878F2BE}" type="parTrans" cxnId="{35787712-A945-4E0C-930A-6D5DE123CF94}">
      <dgm:prSet/>
      <dgm:spPr/>
      <dgm:t>
        <a:bodyPr/>
        <a:lstStyle/>
        <a:p>
          <a:endParaRPr lang="el-GR" sz="2000"/>
        </a:p>
      </dgm:t>
    </dgm:pt>
    <dgm:pt modelId="{16CEAEAF-09DE-41AE-8CEC-ACAC1416F28F}" type="sibTrans" cxnId="{35787712-A945-4E0C-930A-6D5DE123CF94}">
      <dgm:prSet/>
      <dgm:spPr/>
      <dgm:t>
        <a:bodyPr/>
        <a:lstStyle/>
        <a:p>
          <a:endParaRPr lang="el-GR" sz="2000"/>
        </a:p>
      </dgm:t>
    </dgm:pt>
    <dgm:pt modelId="{26DAD710-099B-4EB6-A5A4-777892207251}" type="pres">
      <dgm:prSet presAssocID="{7261903C-3435-4DD1-A1CB-65CECAB7E9D1}" presName="Name0" presStyleCnt="0">
        <dgm:presLayoutVars>
          <dgm:dir/>
          <dgm:resizeHandles val="exact"/>
        </dgm:presLayoutVars>
      </dgm:prSet>
      <dgm:spPr/>
      <dgm:t>
        <a:bodyPr/>
        <a:lstStyle/>
        <a:p>
          <a:endParaRPr lang="en-US"/>
        </a:p>
      </dgm:t>
    </dgm:pt>
    <dgm:pt modelId="{D1F66D0D-8540-4FBF-AC85-BE0010D26CC4}" type="pres">
      <dgm:prSet presAssocID="{A94ADE1C-E1C9-40AD-8289-D23B59355856}" presName="node" presStyleLbl="node1" presStyleIdx="0" presStyleCnt="4">
        <dgm:presLayoutVars>
          <dgm:bulletEnabled val="1"/>
        </dgm:presLayoutVars>
      </dgm:prSet>
      <dgm:spPr/>
      <dgm:t>
        <a:bodyPr/>
        <a:lstStyle/>
        <a:p>
          <a:endParaRPr lang="el-GR"/>
        </a:p>
      </dgm:t>
    </dgm:pt>
    <dgm:pt modelId="{45541AF3-08DC-4E47-890B-D4654D3BDED5}" type="pres">
      <dgm:prSet presAssocID="{A81E153E-2F04-4E3F-80CD-7A651F739456}" presName="sibTrans" presStyleCnt="0"/>
      <dgm:spPr/>
    </dgm:pt>
    <dgm:pt modelId="{8AC72334-8296-4387-AEFE-62B2FC1C38B5}" type="pres">
      <dgm:prSet presAssocID="{8C2E9703-6237-4290-886A-3A346FD76E7F}" presName="node" presStyleLbl="node1" presStyleIdx="1" presStyleCnt="4">
        <dgm:presLayoutVars>
          <dgm:bulletEnabled val="1"/>
        </dgm:presLayoutVars>
      </dgm:prSet>
      <dgm:spPr/>
      <dgm:t>
        <a:bodyPr/>
        <a:lstStyle/>
        <a:p>
          <a:endParaRPr lang="el-GR"/>
        </a:p>
      </dgm:t>
    </dgm:pt>
    <dgm:pt modelId="{D6132D25-180C-4537-81DF-F08C40F9B11F}" type="pres">
      <dgm:prSet presAssocID="{F60B2A9F-726F-4B3B-B031-920B0E81373E}" presName="sibTrans" presStyleCnt="0"/>
      <dgm:spPr/>
    </dgm:pt>
    <dgm:pt modelId="{AB0C1325-7414-4E71-99A6-67B6859FB141}" type="pres">
      <dgm:prSet presAssocID="{7837254B-DB09-460C-801D-28142C775745}" presName="node" presStyleLbl="node1" presStyleIdx="2" presStyleCnt="4">
        <dgm:presLayoutVars>
          <dgm:bulletEnabled val="1"/>
        </dgm:presLayoutVars>
      </dgm:prSet>
      <dgm:spPr/>
      <dgm:t>
        <a:bodyPr/>
        <a:lstStyle/>
        <a:p>
          <a:endParaRPr lang="el-GR"/>
        </a:p>
      </dgm:t>
    </dgm:pt>
    <dgm:pt modelId="{DFE41D50-9CF8-413B-8135-BBE31E4B5738}" type="pres">
      <dgm:prSet presAssocID="{9426A4B2-2EBF-4BB5-9E57-57DFF6EFB3E3}" presName="sibTrans" presStyleCnt="0"/>
      <dgm:spPr/>
    </dgm:pt>
    <dgm:pt modelId="{DAAA3AC7-05C7-4960-B48E-FBF23A781EC9}" type="pres">
      <dgm:prSet presAssocID="{2A6AD288-0849-4CEE-9D05-C6B510100FDD}" presName="node" presStyleLbl="node1" presStyleIdx="3" presStyleCnt="4">
        <dgm:presLayoutVars>
          <dgm:bulletEnabled val="1"/>
        </dgm:presLayoutVars>
      </dgm:prSet>
      <dgm:spPr/>
      <dgm:t>
        <a:bodyPr/>
        <a:lstStyle/>
        <a:p>
          <a:endParaRPr lang="el-GR"/>
        </a:p>
      </dgm:t>
    </dgm:pt>
  </dgm:ptLst>
  <dgm:cxnLst>
    <dgm:cxn modelId="{0CA2FDFF-06AA-457B-BB51-74CDC6949126}" srcId="{7261903C-3435-4DD1-A1CB-65CECAB7E9D1}" destId="{7837254B-DB09-460C-801D-28142C775745}" srcOrd="2" destOrd="0" parTransId="{D19D1A55-F219-4E3A-B4D4-38FE96227EAA}" sibTransId="{9426A4B2-2EBF-4BB5-9E57-57DFF6EFB3E3}"/>
    <dgm:cxn modelId="{35787712-A945-4E0C-930A-6D5DE123CF94}" srcId="{7261903C-3435-4DD1-A1CB-65CECAB7E9D1}" destId="{2A6AD288-0849-4CEE-9D05-C6B510100FDD}" srcOrd="3" destOrd="0" parTransId="{0A87C51E-0E1B-4055-BBAA-AE22E878F2BE}" sibTransId="{16CEAEAF-09DE-41AE-8CEC-ACAC1416F28F}"/>
    <dgm:cxn modelId="{CB82B0DB-E8F1-47FE-95A7-1DD0218B036E}" srcId="{7261903C-3435-4DD1-A1CB-65CECAB7E9D1}" destId="{A94ADE1C-E1C9-40AD-8289-D23B59355856}" srcOrd="0" destOrd="0" parTransId="{0701E529-94C9-4CE9-87F2-A27AC5B65CCB}" sibTransId="{A81E153E-2F04-4E3F-80CD-7A651F739456}"/>
    <dgm:cxn modelId="{CD6D9326-707F-4022-88FE-B6AAF039AC3A}" type="presOf" srcId="{2A6AD288-0849-4CEE-9D05-C6B510100FDD}" destId="{DAAA3AC7-05C7-4960-B48E-FBF23A781EC9}" srcOrd="0" destOrd="0" presId="urn:microsoft.com/office/officeart/2005/8/layout/hList6"/>
    <dgm:cxn modelId="{7CDEBB31-B5EB-4380-B6E6-0C001D54C40B}" type="presOf" srcId="{8C2E9703-6237-4290-886A-3A346FD76E7F}" destId="{8AC72334-8296-4387-AEFE-62B2FC1C38B5}" srcOrd="0" destOrd="0" presId="urn:microsoft.com/office/officeart/2005/8/layout/hList6"/>
    <dgm:cxn modelId="{BD1EBF5F-2AB5-4A9B-988B-6C197B9991E0}" srcId="{7261903C-3435-4DD1-A1CB-65CECAB7E9D1}" destId="{8C2E9703-6237-4290-886A-3A346FD76E7F}" srcOrd="1" destOrd="0" parTransId="{54C33409-6A8B-4571-B5F1-E95C6D8D85F3}" sibTransId="{F60B2A9F-726F-4B3B-B031-920B0E81373E}"/>
    <dgm:cxn modelId="{0C53D5F8-EEE4-4D86-A0C2-DF0B72A8A402}" type="presOf" srcId="{7837254B-DB09-460C-801D-28142C775745}" destId="{AB0C1325-7414-4E71-99A6-67B6859FB141}" srcOrd="0" destOrd="0" presId="urn:microsoft.com/office/officeart/2005/8/layout/hList6"/>
    <dgm:cxn modelId="{FEF7B1EB-6A0D-4B4B-A581-6F591B6F1D44}" type="presOf" srcId="{A94ADE1C-E1C9-40AD-8289-D23B59355856}" destId="{D1F66D0D-8540-4FBF-AC85-BE0010D26CC4}" srcOrd="0" destOrd="0" presId="urn:microsoft.com/office/officeart/2005/8/layout/hList6"/>
    <dgm:cxn modelId="{77C848A7-87F6-405E-A7D6-68E58ABCF26A}" type="presOf" srcId="{7261903C-3435-4DD1-A1CB-65CECAB7E9D1}" destId="{26DAD710-099B-4EB6-A5A4-777892207251}" srcOrd="0" destOrd="0" presId="urn:microsoft.com/office/officeart/2005/8/layout/hList6"/>
    <dgm:cxn modelId="{BB5E7E47-2271-41A9-9523-EAA31FBB49D0}" type="presParOf" srcId="{26DAD710-099B-4EB6-A5A4-777892207251}" destId="{D1F66D0D-8540-4FBF-AC85-BE0010D26CC4}" srcOrd="0" destOrd="0" presId="urn:microsoft.com/office/officeart/2005/8/layout/hList6"/>
    <dgm:cxn modelId="{BFB784B4-2AEC-4CE3-8097-2D9196EA0D14}" type="presParOf" srcId="{26DAD710-099B-4EB6-A5A4-777892207251}" destId="{45541AF3-08DC-4E47-890B-D4654D3BDED5}" srcOrd="1" destOrd="0" presId="urn:microsoft.com/office/officeart/2005/8/layout/hList6"/>
    <dgm:cxn modelId="{C3BA7709-EBA6-400F-93E4-FB4B35E1005C}" type="presParOf" srcId="{26DAD710-099B-4EB6-A5A4-777892207251}" destId="{8AC72334-8296-4387-AEFE-62B2FC1C38B5}" srcOrd="2" destOrd="0" presId="urn:microsoft.com/office/officeart/2005/8/layout/hList6"/>
    <dgm:cxn modelId="{70A4A37D-48FC-4EAD-B8B8-EB384FCC58F1}" type="presParOf" srcId="{26DAD710-099B-4EB6-A5A4-777892207251}" destId="{D6132D25-180C-4537-81DF-F08C40F9B11F}" srcOrd="3" destOrd="0" presId="urn:microsoft.com/office/officeart/2005/8/layout/hList6"/>
    <dgm:cxn modelId="{8D5F8149-3C8A-4D1E-88A9-8A964D3CA34D}" type="presParOf" srcId="{26DAD710-099B-4EB6-A5A4-777892207251}" destId="{AB0C1325-7414-4E71-99A6-67B6859FB141}" srcOrd="4" destOrd="0" presId="urn:microsoft.com/office/officeart/2005/8/layout/hList6"/>
    <dgm:cxn modelId="{F4AB7595-1471-4AA3-B004-2F4F797A6BDA}" type="presParOf" srcId="{26DAD710-099B-4EB6-A5A4-777892207251}" destId="{DFE41D50-9CF8-413B-8135-BBE31E4B5738}" srcOrd="5" destOrd="0" presId="urn:microsoft.com/office/officeart/2005/8/layout/hList6"/>
    <dgm:cxn modelId="{B83D73B2-FC72-4215-A47B-A58A798337F5}" type="presParOf" srcId="{26DAD710-099B-4EB6-A5A4-777892207251}" destId="{DAAA3AC7-05C7-4960-B48E-FBF23A781EC9}"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66D0D-8540-4FBF-AC85-BE0010D26CC4}">
      <dsp:nvSpPr>
        <dsp:cNvPr id="0" name=""/>
        <dsp:cNvSpPr/>
      </dsp:nvSpPr>
      <dsp:spPr>
        <a:xfrm rot="16200000">
          <a:off x="-1337555" y="1339539"/>
          <a:ext cx="4625975" cy="1946895"/>
        </a:xfrm>
        <a:prstGeom prst="flowChartManualOperation">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kern="1200" dirty="0" smtClean="0"/>
            <a:t>I. ATTACKS AGAINST INFORMATION SYSTEMS: TECHNICAL DEFINITIONS </a:t>
          </a:r>
          <a:endParaRPr lang="el-GR" sz="2000" kern="1200" dirty="0"/>
        </a:p>
      </dsp:txBody>
      <dsp:txXfrm rot="5400000">
        <a:off x="1985" y="925194"/>
        <a:ext cx="1946895" cy="2775585"/>
      </dsp:txXfrm>
    </dsp:sp>
    <dsp:sp modelId="{8AC72334-8296-4387-AEFE-62B2FC1C38B5}">
      <dsp:nvSpPr>
        <dsp:cNvPr id="0" name=""/>
        <dsp:cNvSpPr/>
      </dsp:nvSpPr>
      <dsp:spPr>
        <a:xfrm rot="16200000">
          <a:off x="755356" y="1339539"/>
          <a:ext cx="4625975" cy="1946895"/>
        </a:xfrm>
        <a:prstGeom prst="flowChartManualOperation">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kern="1200" dirty="0" smtClean="0"/>
            <a:t>II. THE REPRESSION OF CYBERCRIME</a:t>
          </a:r>
          <a:endParaRPr lang="el-GR" sz="2000" kern="1200" dirty="0"/>
        </a:p>
      </dsp:txBody>
      <dsp:txXfrm rot="5400000">
        <a:off x="2094896" y="925194"/>
        <a:ext cx="1946895" cy="2775585"/>
      </dsp:txXfrm>
    </dsp:sp>
    <dsp:sp modelId="{AB0C1325-7414-4E71-99A6-67B6859FB141}">
      <dsp:nvSpPr>
        <dsp:cNvPr id="0" name=""/>
        <dsp:cNvSpPr/>
      </dsp:nvSpPr>
      <dsp:spPr>
        <a:xfrm rot="16200000">
          <a:off x="2848268" y="1339539"/>
          <a:ext cx="4625975" cy="1946895"/>
        </a:xfrm>
        <a:prstGeom prst="flowChartManualOperation">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kern="1200" dirty="0" smtClean="0"/>
            <a:t>III. CYBERCRIME PREVENTION</a:t>
          </a:r>
          <a:endParaRPr lang="el-GR" sz="2000" kern="1200" dirty="0"/>
        </a:p>
      </dsp:txBody>
      <dsp:txXfrm rot="5400000">
        <a:off x="4187808" y="925194"/>
        <a:ext cx="1946895" cy="2775585"/>
      </dsp:txXfrm>
    </dsp:sp>
    <dsp:sp modelId="{DAAA3AC7-05C7-4960-B48E-FBF23A781EC9}">
      <dsp:nvSpPr>
        <dsp:cNvPr id="0" name=""/>
        <dsp:cNvSpPr/>
      </dsp:nvSpPr>
      <dsp:spPr>
        <a:xfrm rot="16200000">
          <a:off x="4941180" y="1339539"/>
          <a:ext cx="4625975" cy="1946895"/>
        </a:xfrm>
        <a:prstGeom prst="flowChartManualOperation">
          <a:avLst/>
        </a:prstGeom>
        <a:solidFill>
          <a:schemeClr val="accent1">
            <a:hueOff val="0"/>
            <a:satOff val="0"/>
            <a:lumOff val="0"/>
            <a:alphaOff val="0"/>
          </a:schemeClr>
        </a:solidFill>
        <a:ln>
          <a:noFill/>
        </a:ln>
        <a:effectLst>
          <a:outerShdw blurRad="390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t>IV. LEGAL CONSEQUENCES OF CYBERCRIME</a:t>
          </a:r>
          <a:endParaRPr lang="el-GR" sz="1800" kern="1200" dirty="0"/>
        </a:p>
      </dsp:txBody>
      <dsp:txXfrm rot="5400000">
        <a:off x="6280720" y="925194"/>
        <a:ext cx="1946895" cy="277558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FA6570-2C9F-4368-B03A-45F42CFCB4E5}" type="datetimeFigureOut">
              <a:rPr lang="el-GR" smtClean="0"/>
              <a:t>9/12/2013</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CA7646-340F-40C7-9CC5-26F97DDFA300}" type="slidenum">
              <a:rPr lang="el-GR" smtClean="0"/>
              <a:t>‹#›</a:t>
            </a:fld>
            <a:endParaRPr lang="el-GR"/>
          </a:p>
        </p:txBody>
      </p:sp>
    </p:spTree>
    <p:extLst>
      <p:ext uri="{BB962C8B-B14F-4D97-AF65-F5344CB8AC3E}">
        <p14:creationId xmlns:p14="http://schemas.microsoft.com/office/powerpoint/2010/main" val="3926344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BC2480-64EC-4069-AF4E-2369E7A37BCE}" type="datetimeFigureOut">
              <a:rPr lang="el-GR" smtClean="0"/>
              <a:t>9/12/2013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750508-922E-4998-9EA5-3ED42EBA53F1}" type="slidenum">
              <a:rPr lang="el-GR" smtClean="0"/>
              <a:t>‹#›</a:t>
            </a:fld>
            <a:endParaRPr lang="el-GR"/>
          </a:p>
        </p:txBody>
      </p:sp>
    </p:spTree>
    <p:extLst>
      <p:ext uri="{BB962C8B-B14F-4D97-AF65-F5344CB8AC3E}">
        <p14:creationId xmlns:p14="http://schemas.microsoft.com/office/powerpoint/2010/main" val="301124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smtClean="0"/>
          </a:p>
        </p:txBody>
      </p:sp>
      <p:sp>
        <p:nvSpPr>
          <p:cNvPr id="4608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46085"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smtClean="0"/>
          </a:p>
        </p:txBody>
      </p:sp>
      <p:sp>
        <p:nvSpPr>
          <p:cNvPr id="46086"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214082-1CA8-4CD1-A2D3-90639609BC73}"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9750508-922E-4998-9EA5-3ED42EBA53F1}" type="slidenum">
              <a:rPr lang="el-GR" smtClean="0"/>
              <a:t>71</a:t>
            </a:fld>
            <a:endParaRPr lang="el-GR"/>
          </a:p>
        </p:txBody>
      </p:sp>
    </p:spTree>
    <p:extLst>
      <p:ext uri="{BB962C8B-B14F-4D97-AF65-F5344CB8AC3E}">
        <p14:creationId xmlns:p14="http://schemas.microsoft.com/office/powerpoint/2010/main" val="317616196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11" name="Picture 2" descr="C:\Users\PDrogkaris\Documents\GCC_SVN\WP2-Dissemination\logo\gcc_logo.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9774" b="89850" l="4000" r="96750">
                        <a14:foregroundMark x1="22250" y1="40602" x2="22250" y2="40602"/>
                        <a14:foregroundMark x1="30500" y1="31391" x2="30500" y2="31391"/>
                        <a14:foregroundMark x1="37250" y1="32519" x2="37250" y2="32519"/>
                        <a14:foregroundMark x1="44125" y1="32519" x2="44125" y2="32519"/>
                        <a14:foregroundMark x1="50125" y1="32519" x2="50125" y2="32519"/>
                        <a14:foregroundMark x1="57000" y1="34211" x2="57000" y2="34211"/>
                        <a14:foregroundMark x1="65250" y1="47180" x2="65250" y2="47180"/>
                        <a14:foregroundMark x1="59875" y1="49812" x2="59875" y2="49812"/>
                        <a14:foregroundMark x1="50125" y1="50940" x2="50125" y2="50940"/>
                        <a14:foregroundMark x1="43750" y1="49812" x2="43750" y2="49812"/>
                        <a14:foregroundMark x1="39375" y1="50940" x2="39375" y2="50940"/>
                        <a14:foregroundMark x1="30500" y1="49812" x2="30500" y2="49812"/>
                        <a14:foregroundMark x1="32625" y1="63722" x2="32625" y2="63722"/>
                        <a14:foregroundMark x1="37625" y1="64286" x2="37625" y2="64286"/>
                        <a14:foregroundMark x1="43375" y1="64286" x2="43375" y2="64286"/>
                        <a14:foregroundMark x1="50875" y1="64286" x2="50875" y2="64286"/>
                        <a14:foregroundMark x1="58125" y1="63346" x2="58125" y2="63346"/>
                        <a14:foregroundMark x1="66000" y1="65414" x2="66000" y2="65414"/>
                        <a14:foregroundMark x1="68875" y1="49812" x2="68875" y2="49812"/>
                        <a14:foregroundMark x1="76375" y1="51316" x2="76375" y2="51316"/>
                        <a14:foregroundMark x1="78500" y1="50376" x2="78500" y2="50376"/>
                        <a14:foregroundMark x1="87125" y1="50376" x2="87125" y2="50376"/>
                        <a14:foregroundMark x1="46250" y1="77820" x2="46250" y2="77820"/>
                        <a14:foregroundMark x1="62000" y1="51880" x2="62000" y2="51880"/>
                        <a14:foregroundMark x1="62375" y1="63722" x2="62375" y2="63722"/>
                        <a14:backgroundMark x1="45875" y1="48120" x2="45875" y2="48120"/>
                        <a14:backgroundMark x1="46250" y1="51880" x2="46250" y2="51880"/>
                        <a14:backgroundMark x1="63750" y1="67105" x2="63750" y2="67105"/>
                        <a14:backgroundMark x1="71375" y1="48684" x2="71375" y2="48684"/>
                        <a14:backgroundMark x1="57750" y1="49248" x2="57750" y2="49248"/>
                        <a14:backgroundMark x1="40201" y1="31738" x2="40201" y2="31738"/>
                      </a14:backgroundRemoval>
                    </a14:imgEffect>
                  </a14:imgLayer>
                </a14:imgProps>
              </a:ext>
              <a:ext uri="{28A0092B-C50C-407E-A947-70E740481C1C}">
                <a14:useLocalDpi xmlns:a14="http://schemas.microsoft.com/office/drawing/2010/main" val="0"/>
              </a:ext>
            </a:extLst>
          </a:blip>
          <a:srcRect/>
          <a:stretch>
            <a:fillRect/>
          </a:stretch>
        </p:blipFill>
        <p:spPr bwMode="auto">
          <a:xfrm>
            <a:off x="6553200" y="76200"/>
            <a:ext cx="2478088" cy="164792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descr="C:\Users\PDrogkaris\Documents\GCC_SVN\WP2-Dissemination\logo\gcc_logo.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9774" b="89850" l="4000" r="96750">
                        <a14:foregroundMark x1="22250" y1="40602" x2="22250" y2="40602"/>
                        <a14:foregroundMark x1="30500" y1="31391" x2="30500" y2="31391"/>
                        <a14:foregroundMark x1="37250" y1="32519" x2="37250" y2="32519"/>
                        <a14:foregroundMark x1="44125" y1="32519" x2="44125" y2="32519"/>
                        <a14:foregroundMark x1="50125" y1="32519" x2="50125" y2="32519"/>
                        <a14:foregroundMark x1="57000" y1="34211" x2="57000" y2="34211"/>
                        <a14:foregroundMark x1="65250" y1="47180" x2="65250" y2="47180"/>
                        <a14:foregroundMark x1="59875" y1="49812" x2="59875" y2="49812"/>
                        <a14:foregroundMark x1="50125" y1="50940" x2="50125" y2="50940"/>
                        <a14:foregroundMark x1="43750" y1="49812" x2="43750" y2="49812"/>
                        <a14:foregroundMark x1="39375" y1="50940" x2="39375" y2="50940"/>
                        <a14:foregroundMark x1="30500" y1="49812" x2="30500" y2="49812"/>
                        <a14:foregroundMark x1="32625" y1="63722" x2="32625" y2="63722"/>
                        <a14:foregroundMark x1="37625" y1="64286" x2="37625" y2="64286"/>
                        <a14:foregroundMark x1="43375" y1="64286" x2="43375" y2="64286"/>
                        <a14:foregroundMark x1="50875" y1="64286" x2="50875" y2="64286"/>
                        <a14:foregroundMark x1="58125" y1="63346" x2="58125" y2="63346"/>
                        <a14:foregroundMark x1="66000" y1="65414" x2="66000" y2="65414"/>
                        <a14:foregroundMark x1="68875" y1="49812" x2="68875" y2="49812"/>
                        <a14:foregroundMark x1="76375" y1="51316" x2="76375" y2="51316"/>
                        <a14:foregroundMark x1="78500" y1="50376" x2="78500" y2="50376"/>
                        <a14:foregroundMark x1="87125" y1="50376" x2="87125" y2="50376"/>
                        <a14:foregroundMark x1="46250" y1="77820" x2="46250" y2="77820"/>
                        <a14:foregroundMark x1="62000" y1="51880" x2="62000" y2="51880"/>
                        <a14:foregroundMark x1="62375" y1="63722" x2="62375" y2="63722"/>
                        <a14:backgroundMark x1="40125" y1="32519" x2="40125" y2="32519"/>
                        <a14:backgroundMark x1="45875" y1="48120" x2="45875" y2="48120"/>
                        <a14:backgroundMark x1="46250" y1="51880" x2="46250" y2="51880"/>
                        <a14:backgroundMark x1="63750" y1="67105" x2="63750" y2="67105"/>
                        <a14:backgroundMark x1="71375" y1="48684" x2="71375" y2="48684"/>
                        <a14:backgroundMark x1="57750" y1="49248" x2="57750" y2="49248"/>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0"/>
            <a:ext cx="1563688" cy="1039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10" name="Picture 2" descr="C:\Users\PDrogkaris\Documents\GCC_SVN\WP2-Dissemination\logo\gcc_logo.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9774" b="89850" l="4000" r="96750">
                        <a14:foregroundMark x1="22250" y1="40602" x2="22250" y2="40602"/>
                        <a14:foregroundMark x1="30500" y1="31391" x2="30500" y2="31391"/>
                        <a14:foregroundMark x1="37250" y1="32519" x2="37250" y2="32519"/>
                        <a14:foregroundMark x1="44125" y1="32519" x2="44125" y2="32519"/>
                        <a14:foregroundMark x1="50125" y1="32519" x2="50125" y2="32519"/>
                        <a14:foregroundMark x1="57000" y1="34211" x2="57000" y2="34211"/>
                        <a14:foregroundMark x1="65250" y1="47180" x2="65250" y2="47180"/>
                        <a14:foregroundMark x1="59875" y1="49812" x2="59875" y2="49812"/>
                        <a14:foregroundMark x1="50125" y1="50940" x2="50125" y2="50940"/>
                        <a14:foregroundMark x1="43750" y1="49812" x2="43750" y2="49812"/>
                        <a14:foregroundMark x1="39375" y1="50940" x2="39375" y2="50940"/>
                        <a14:foregroundMark x1="30500" y1="49812" x2="30500" y2="49812"/>
                        <a14:foregroundMark x1="32625" y1="63722" x2="32625" y2="63722"/>
                        <a14:foregroundMark x1="37625" y1="64286" x2="37625" y2="64286"/>
                        <a14:foregroundMark x1="43375" y1="64286" x2="43375" y2="64286"/>
                        <a14:foregroundMark x1="50875" y1="64286" x2="50875" y2="64286"/>
                        <a14:foregroundMark x1="58125" y1="63346" x2="58125" y2="63346"/>
                        <a14:foregroundMark x1="66000" y1="65414" x2="66000" y2="65414"/>
                        <a14:foregroundMark x1="68875" y1="49812" x2="68875" y2="49812"/>
                        <a14:foregroundMark x1="76375" y1="51316" x2="76375" y2="51316"/>
                        <a14:foregroundMark x1="78500" y1="50376" x2="78500" y2="50376"/>
                        <a14:foregroundMark x1="87125" y1="50376" x2="87125" y2="50376"/>
                        <a14:foregroundMark x1="46250" y1="77820" x2="46250" y2="77820"/>
                        <a14:foregroundMark x1="62000" y1="51880" x2="62000" y2="51880"/>
                        <a14:foregroundMark x1="62375" y1="63722" x2="62375" y2="63722"/>
                        <a14:backgroundMark x1="40125" y1="32519" x2="40125" y2="32519"/>
                        <a14:backgroundMark x1="45875" y1="48120" x2="45875" y2="48120"/>
                        <a14:backgroundMark x1="46250" y1="51880" x2="46250" y2="51880"/>
                        <a14:backgroundMark x1="63750" y1="67105" x2="63750" y2="67105"/>
                        <a14:backgroundMark x1="71375" y1="48684" x2="71375" y2="48684"/>
                        <a14:backgroundMark x1="57750" y1="49248" x2="57750" y2="49248"/>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76200"/>
            <a:ext cx="1639888" cy="109052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D8BD707-D9CF-40AE-B4C6-C98DA3205C09}" type="datetimeFigureOut">
              <a:rPr lang="en-US" smtClean="0"/>
              <a:pPr/>
              <a:t>12/9/2013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D8BD707-D9CF-40AE-B4C6-C98DA3205C09}" type="datetimeFigureOut">
              <a:rPr lang="en-US" smtClean="0"/>
              <a:pPr/>
              <a:t>12/9/2013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gif"/><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gr/url?sa=i&amp;rct=j&amp;q=&amp;esrc=s&amp;frm=1&amp;source=images&amp;cd=&amp;cad=rja&amp;docid=PuKhOiaWOKSA6M&amp;tbnid=Ddf3ywQanypgLM:&amp;ved=0CAUQjRw&amp;url=http://essentialbd.blogspot.com/2011/09/cyber-crime-thread-for-card-holder_14.html&amp;ei=saCKUajFBtGX0QWqu4CoDg&amp;bvm=bv.46226182,d.d2k&amp;psig=AFQjCNEmOGOrV_4Bhfv4mRY9F-NUmOcSfw&amp;ust=1368125968246595" TargetMode="Externa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docid=QDS8hkg5tNABWM&amp;tbnid=WQTJUuP9RSc3jM:&amp;ved=0CAUQjRw&amp;url=http://www.getreading.co.uk/news/s/2031847_counting_the_cost_of_crime&amp;ei=SeiMUbmYDIX2sgawv4DIBg&amp;bvm=bv.46340616,d.bGE&amp;psig=AFQjCNH3ewt40AIHGzjltnDJGKf2CYpcCw&amp;ust=1368275311957415"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wmf"/></Relationships>
</file>

<file path=ppt/slides/_rels/slide3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4.bin"/><Relationship Id="rId4" Type="http://schemas.openxmlformats.org/officeDocument/2006/relationships/image" Target="../media/image18.wmf"/></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docid=QDS8hkg5tNABWM&amp;tbnid=WQTJUuP9RSc3jM:&amp;ved=0CAUQjRw&amp;url=http://www.getreading.co.uk/news/s/2031847_counting_the_cost_of_crime&amp;ei=SeiMUbmYDIX2sgawv4DIBg&amp;bvm=bv.46340616,d.bGE&amp;psig=AFQjCNH3ewt40AIHGzjltnDJGKf2CYpcCw&amp;ust=1368275311957415"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docid=QDS8hkg5tNABWM&amp;tbnid=WQTJUuP9RSc3jM:&amp;ved=0CAUQjRw&amp;url=http://www.getreading.co.uk/news/s/2031847_counting_the_cost_of_crime&amp;ei=SeiMUbmYDIX2sgawv4DIBg&amp;bvm=bv.46340616,d.bGE&amp;psig=AFQjCNH3ewt40AIHGzjltnDJGKf2CYpcCw&amp;ust=1368275311957415"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docid=QDS8hkg5tNABWM&amp;tbnid=WQTJUuP9RSc3jM:&amp;ved=0CAUQjRw&amp;url=http://www.getreading.co.uk/news/s/2031847_counting_the_cost_of_crime&amp;ei=SeiMUbmYDIX2sgawv4DIBg&amp;bvm=bv.46340616,d.bGE&amp;psig=AFQjCNH3ewt40AIHGzjltnDJGKf2CYpcCw&amp;ust=1368275311957415"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5.emf"/></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docid=QDS8hkg5tNABWM&amp;tbnid=WQTJUuP9RSc3jM:&amp;ved=0CAUQjRw&amp;url=http://www.getreading.co.uk/news/s/2031847_counting_the_cost_of_crime&amp;ei=SeiMUbmYDIX2sgawv4DIBg&amp;bvm=bv.46340616,d.bGE&amp;psig=AFQjCNH3ewt40AIHGzjltnDJGKf2CYpcCw&amp;ust=1368275311957415"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a:r>
              <a:rPr lang="en-GB" dirty="0" smtClean="0"/>
              <a:t/>
            </a:r>
            <a:br>
              <a:rPr lang="en-GB" dirty="0" smtClean="0"/>
            </a:br>
            <a:endParaRPr lang="en-GB" dirty="0"/>
          </a:p>
        </p:txBody>
      </p:sp>
      <p:sp>
        <p:nvSpPr>
          <p:cNvPr id="3" name="Subtitle 2"/>
          <p:cNvSpPr>
            <a:spLocks noGrp="1"/>
          </p:cNvSpPr>
          <p:nvPr>
            <p:ph type="subTitle" idx="1"/>
          </p:nvPr>
        </p:nvSpPr>
        <p:spPr>
          <a:xfrm>
            <a:off x="1143000" y="1905000"/>
            <a:ext cx="7406640" cy="1752600"/>
          </a:xfrm>
        </p:spPr>
        <p:txBody>
          <a:bodyPr>
            <a:normAutofit lnSpcReduction="10000"/>
          </a:bodyPr>
          <a:lstStyle/>
          <a:p>
            <a:pPr algn="ctr"/>
            <a:r>
              <a:rPr lang="en-US" sz="4000" b="1" dirty="0" err="1"/>
              <a:t>CyNC</a:t>
            </a:r>
            <a:r>
              <a:rPr lang="en-US" sz="4000" b="1" dirty="0"/>
              <a:t> </a:t>
            </a:r>
            <a:r>
              <a:rPr lang="en-US" sz="4000" b="1" dirty="0">
                <a:latin typeface="Aharoni" panose="02010803020104030203" pitchFamily="2" charset="-79"/>
                <a:cs typeface="Aharoni" panose="02010803020104030203" pitchFamily="2" charset="-79"/>
              </a:rPr>
              <a:t>2013</a:t>
            </a:r>
            <a:r>
              <a:rPr lang="en-US" sz="4000" dirty="0"/>
              <a:t/>
            </a:r>
            <a:br>
              <a:rPr lang="en-US" sz="4000" dirty="0"/>
            </a:br>
            <a:r>
              <a:rPr lang="en-US" sz="4000" dirty="0"/>
              <a:t>Cybercrime Network </a:t>
            </a:r>
            <a:endParaRPr lang="en-US" sz="4000" dirty="0" smtClean="0"/>
          </a:p>
          <a:p>
            <a:pPr algn="ctr"/>
            <a:r>
              <a:rPr lang="en-US" sz="4000" dirty="0" smtClean="0"/>
              <a:t>Conference</a:t>
            </a:r>
            <a:endParaRPr lang="en-GB" sz="4000" dirty="0"/>
          </a:p>
        </p:txBody>
      </p:sp>
      <p:sp>
        <p:nvSpPr>
          <p:cNvPr id="6" name="Subtitle 2"/>
          <p:cNvSpPr txBox="1">
            <a:spLocks/>
          </p:cNvSpPr>
          <p:nvPr/>
        </p:nvSpPr>
        <p:spPr>
          <a:xfrm>
            <a:off x="457200" y="5257800"/>
            <a:ext cx="8229599" cy="1316212"/>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algn="ctr"/>
            <a:endParaRPr lang="en-US" dirty="0" smtClean="0"/>
          </a:p>
          <a:p>
            <a:pPr algn="ctr"/>
            <a:r>
              <a:rPr lang="en-US" dirty="0" smtClean="0"/>
              <a:t>Greek Cybercrime Centre</a:t>
            </a:r>
            <a:endParaRPr lang="en-US" dirty="0"/>
          </a:p>
          <a:p>
            <a:pPr algn="ctr"/>
            <a:r>
              <a:rPr lang="en-US" dirty="0" smtClean="0"/>
              <a:t>www.cybercc.gr </a:t>
            </a:r>
            <a:endParaRPr lang="en-US" dirty="0"/>
          </a:p>
        </p:txBody>
      </p:sp>
    </p:spTree>
    <p:extLst>
      <p:ext uri="{BB962C8B-B14F-4D97-AF65-F5344CB8AC3E}">
        <p14:creationId xmlns:p14="http://schemas.microsoft.com/office/powerpoint/2010/main" val="2191540033"/>
      </p:ext>
    </p:extLst>
  </p:cSld>
  <p:clrMapOvr>
    <a:masterClrMapping/>
  </p:clrMapOvr>
  <p:transition advClick="0" advTm="500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676400"/>
            <a:ext cx="8424936" cy="4920952"/>
          </a:xfrm>
        </p:spPr>
        <p:txBody>
          <a:bodyPr>
            <a:normAutofit/>
          </a:bodyPr>
          <a:lstStyle/>
          <a:p>
            <a:pPr algn="just">
              <a:lnSpc>
                <a:spcPct val="100000"/>
              </a:lnSpc>
            </a:pPr>
            <a:r>
              <a:rPr lang="en-US" sz="2000" b="1" dirty="0">
                <a:cs typeface="Arial" pitchFamily="34" charset="0"/>
              </a:rPr>
              <a:t>KEMEA is:</a:t>
            </a:r>
          </a:p>
          <a:p>
            <a:pPr lvl="1" algn="just"/>
            <a:r>
              <a:rPr lang="en-US" sz="1600" b="1" dirty="0" smtClean="0">
                <a:cs typeface="Arial" pitchFamily="34" charset="0"/>
              </a:rPr>
              <a:t>producing </a:t>
            </a:r>
            <a:r>
              <a:rPr lang="en-US" sz="1600" b="1" dirty="0">
                <a:cs typeface="Arial" pitchFamily="34" charset="0"/>
              </a:rPr>
              <a:t>theoretical and applied research studies, particularly at a strategic level, on issues concerning security policies. </a:t>
            </a:r>
          </a:p>
          <a:p>
            <a:pPr lvl="1" algn="just"/>
            <a:r>
              <a:rPr lang="en-US" sz="1600" b="1" dirty="0" smtClean="0">
                <a:cs typeface="Arial" pitchFamily="34" charset="0"/>
              </a:rPr>
              <a:t>providing </a:t>
            </a:r>
            <a:r>
              <a:rPr lang="en-US" sz="1600" b="1" dirty="0">
                <a:cs typeface="Arial" pitchFamily="34" charset="0"/>
              </a:rPr>
              <a:t>advisory and consulting services to the Ministry and other national authorities and companies. </a:t>
            </a:r>
          </a:p>
          <a:p>
            <a:pPr lvl="1" algn="just"/>
            <a:r>
              <a:rPr lang="en-US" sz="1600" b="1" dirty="0" smtClean="0">
                <a:cs typeface="Arial" pitchFamily="34" charset="0"/>
              </a:rPr>
              <a:t>the </a:t>
            </a:r>
            <a:r>
              <a:rPr lang="en-US" sz="1600" b="1" dirty="0">
                <a:cs typeface="Arial" pitchFamily="34" charset="0"/>
              </a:rPr>
              <a:t>national contact point to the European security program for the protection of critical infrastructures (EPSIP – EU Directive 114/2008).</a:t>
            </a:r>
          </a:p>
          <a:p>
            <a:pPr lvl="1" algn="just"/>
            <a:r>
              <a:rPr lang="en-US" sz="1600" b="1" dirty="0" smtClean="0">
                <a:cs typeface="Arial" pitchFamily="34" charset="0"/>
              </a:rPr>
              <a:t>represented  </a:t>
            </a:r>
            <a:r>
              <a:rPr lang="en-US" sz="1600" b="1" dirty="0">
                <a:cs typeface="Arial" pitchFamily="34" charset="0"/>
              </a:rPr>
              <a:t>the Hellenic Government to the European Research and Innovation Forum (ESRIF).</a:t>
            </a:r>
          </a:p>
          <a:p>
            <a:pPr lvl="1" algn="just"/>
            <a:r>
              <a:rPr lang="en-US" sz="1600" b="1" dirty="0">
                <a:cs typeface="Arial" pitchFamily="34" charset="0"/>
              </a:rPr>
              <a:t>also a Member to the Board of Directors of the European Organization for Security (EOS).</a:t>
            </a:r>
          </a:p>
          <a:p>
            <a:pPr>
              <a:buNone/>
            </a:pPr>
            <a:endParaRPr lang="en-US" dirty="0" smtClean="0"/>
          </a:p>
          <a:p>
            <a:endParaRPr lang="en-US" dirty="0" smtClean="0"/>
          </a:p>
          <a:p>
            <a:endParaRPr lang="en-US"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10</a:t>
            </a:fld>
            <a:endParaRPr lang="el-GR" dirty="0"/>
          </a:p>
        </p:txBody>
      </p:sp>
      <p:sp>
        <p:nvSpPr>
          <p:cNvPr id="4" name="Title 3"/>
          <p:cNvSpPr>
            <a:spLocks noGrp="1"/>
          </p:cNvSpPr>
          <p:nvPr>
            <p:ph type="title"/>
          </p:nvPr>
        </p:nvSpPr>
        <p:spPr>
          <a:xfrm>
            <a:off x="508000" y="292100"/>
            <a:ext cx="8168456" cy="832644"/>
          </a:xfrm>
        </p:spPr>
        <p:txBody>
          <a:bodyPr>
            <a:noAutofit/>
          </a:bodyPr>
          <a:lstStyle/>
          <a:p>
            <a:pPr algn="just"/>
            <a:r>
              <a:rPr lang="en-US" sz="3600" dirty="0">
                <a:effectLst>
                  <a:outerShdw blurRad="38100" dist="38100" dir="2700000" algn="tl">
                    <a:srgbClr val="000000">
                      <a:alpha val="43137"/>
                    </a:srgbClr>
                  </a:outerShdw>
                </a:effectLst>
              </a:rPr>
              <a:t>Center for Security Studies - KEMEA</a:t>
            </a:r>
            <a:endParaRPr lang="el-G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959595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Private Repository</a:t>
            </a:r>
            <a:br>
              <a:rPr lang="en-US" dirty="0"/>
            </a:br>
            <a:r>
              <a:rPr lang="en-US" dirty="0">
                <a:latin typeface="Aharoni" panose="02010803020104030203" pitchFamily="2" charset="-79"/>
                <a:cs typeface="Aharoni" panose="02010803020104030203" pitchFamily="2" charset="-79"/>
              </a:rPr>
              <a:t>Security Levels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100</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r>
              <a:rPr lang="en-US" sz="3600" b="1" dirty="0" smtClean="0"/>
              <a:t>Network Level</a:t>
            </a:r>
          </a:p>
          <a:p>
            <a:pPr marL="457200" lvl="1" indent="0">
              <a:buNone/>
            </a:pPr>
            <a:endParaRPr lang="en-US" b="1" dirty="0" smtClean="0"/>
          </a:p>
          <a:p>
            <a:pPr marL="457200" lvl="1" indent="0">
              <a:buNone/>
            </a:pPr>
            <a:r>
              <a:rPr lang="en-US" b="1" dirty="0" smtClean="0"/>
              <a:t>Firewalls</a:t>
            </a:r>
          </a:p>
          <a:p>
            <a:pPr marL="457200" lvl="1" indent="0">
              <a:buNone/>
            </a:pPr>
            <a:r>
              <a:rPr lang="en-US" dirty="0"/>
              <a:t>	</a:t>
            </a:r>
            <a:r>
              <a:rPr lang="en-US" dirty="0" smtClean="0"/>
              <a:t>			              </a:t>
            </a:r>
            <a:r>
              <a:rPr lang="en-US" b="1" dirty="0" smtClean="0"/>
              <a:t>Network Intrusion                                              					        Detection Systems </a:t>
            </a:r>
          </a:p>
          <a:p>
            <a:pPr marL="457200" lvl="1" indent="0">
              <a:buNone/>
            </a:pPr>
            <a:r>
              <a:rPr lang="en-US" b="1" dirty="0"/>
              <a:t>	</a:t>
            </a:r>
            <a:r>
              <a:rPr lang="en-US" b="1" dirty="0" smtClean="0"/>
              <a:t>		VPN access</a:t>
            </a:r>
            <a:endParaRPr lang="en-US" b="1" dirty="0"/>
          </a:p>
        </p:txBody>
      </p:sp>
      <p:pic>
        <p:nvPicPr>
          <p:cNvPr id="8" name="Picture 8" descr="security-ca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45426"/>
            <a:ext cx="2560552" cy="193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29813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Antoine\Desktop\vp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013098"/>
            <a:ext cx="1616302" cy="1616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ntoine\Desktop\LogoSno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4435928"/>
            <a:ext cx="1933736"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Antoine\Desktop\suricat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8752" y="5334000"/>
            <a:ext cx="1782848" cy="148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140620"/>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Private Repository</a:t>
            </a:r>
            <a:br>
              <a:rPr lang="en-US" dirty="0"/>
            </a:br>
            <a:r>
              <a:rPr lang="en-US" dirty="0">
                <a:latin typeface="Aharoni" panose="02010803020104030203" pitchFamily="2" charset="-79"/>
                <a:cs typeface="Aharoni" panose="02010803020104030203" pitchFamily="2" charset="-79"/>
              </a:rPr>
              <a:t>Security Levels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101</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lnSpcReduction="10000"/>
          </a:bodyPr>
          <a:lstStyle/>
          <a:p>
            <a:r>
              <a:rPr lang="en-US" sz="3600" b="1" dirty="0" smtClean="0"/>
              <a:t>Host  Level</a:t>
            </a:r>
            <a:r>
              <a:rPr lang="en-US" dirty="0" smtClean="0"/>
              <a:t>					   </a:t>
            </a:r>
          </a:p>
          <a:p>
            <a:pPr marL="118872" indent="0">
              <a:buNone/>
            </a:pPr>
            <a:r>
              <a:rPr lang="en-US" dirty="0"/>
              <a:t> </a:t>
            </a:r>
            <a:r>
              <a:rPr lang="en-US" dirty="0" smtClean="0"/>
              <a:t>                 Protection </a:t>
            </a:r>
            <a:r>
              <a:rPr lang="en-US" dirty="0"/>
              <a:t>against </a:t>
            </a:r>
            <a:r>
              <a:rPr lang="en-US" b="1" dirty="0">
                <a:solidFill>
                  <a:srgbClr val="FF0000"/>
                </a:solidFill>
              </a:rPr>
              <a:t>Data L</a:t>
            </a:r>
            <a:r>
              <a:rPr lang="en-US" b="1" dirty="0" smtClean="0">
                <a:solidFill>
                  <a:srgbClr val="FF0000"/>
                </a:solidFill>
              </a:rPr>
              <a:t>oss</a:t>
            </a:r>
          </a:p>
          <a:p>
            <a:pPr marL="457200" lvl="1" indent="0">
              <a:buNone/>
            </a:pPr>
            <a:r>
              <a:rPr lang="en-US" sz="3200" dirty="0" smtClean="0"/>
              <a:t>                     and</a:t>
            </a:r>
            <a:r>
              <a:rPr lang="en-US" sz="3200" b="1" dirty="0" smtClean="0"/>
              <a:t> </a:t>
            </a:r>
            <a:r>
              <a:rPr lang="en-US" sz="3200" b="1" dirty="0" smtClean="0">
                <a:solidFill>
                  <a:srgbClr val="FF0000"/>
                </a:solidFill>
              </a:rPr>
              <a:t>Malicious Users</a:t>
            </a:r>
          </a:p>
          <a:p>
            <a:pPr lvl="1"/>
            <a:endParaRPr lang="en-US" b="1" dirty="0"/>
          </a:p>
          <a:p>
            <a:pPr marL="457200" lvl="1" indent="0">
              <a:buNone/>
            </a:pPr>
            <a:r>
              <a:rPr lang="en-US" sz="2400" b="1" dirty="0" smtClean="0"/>
              <a:t>Backups	                                                                          Antivirus			</a:t>
            </a:r>
          </a:p>
          <a:p>
            <a:pPr marL="457200" lvl="1" indent="0">
              <a:buNone/>
            </a:pPr>
            <a:r>
              <a:rPr lang="en-US" sz="2400" b="1" dirty="0"/>
              <a:t>	</a:t>
            </a:r>
            <a:r>
              <a:rPr lang="en-US" sz="2400" b="1" dirty="0" smtClean="0"/>
              <a:t>		</a:t>
            </a:r>
          </a:p>
          <a:p>
            <a:pPr marL="457200" lvl="1" indent="0">
              <a:buNone/>
            </a:pPr>
            <a:r>
              <a:rPr lang="en-US" sz="2400" b="1" dirty="0"/>
              <a:t>	</a:t>
            </a:r>
            <a:r>
              <a:rPr lang="en-US" sz="2400" b="1" dirty="0" smtClean="0"/>
              <a:t>		        RAIDs</a:t>
            </a:r>
          </a:p>
          <a:p>
            <a:pPr marL="457200" lvl="1" indent="0">
              <a:buNone/>
            </a:pPr>
            <a:endParaRPr lang="en-US" sz="2400" b="1" dirty="0"/>
          </a:p>
          <a:p>
            <a:pPr marL="457200" lvl="1" indent="0">
              <a:buNone/>
            </a:pPr>
            <a:r>
              <a:rPr lang="en-US" sz="2400" b="1" dirty="0" smtClean="0"/>
              <a:t>						</a:t>
            </a:r>
            <a:endParaRPr lang="en-US" sz="2400" b="1" dirty="0"/>
          </a:p>
          <a:p>
            <a:pPr lvl="1"/>
            <a:endParaRPr lang="en-US" dirty="0"/>
          </a:p>
        </p:txBody>
      </p:sp>
      <p:pic>
        <p:nvPicPr>
          <p:cNvPr id="8" name="Picture 2" descr="C:\Users\Antoine\Desktop\remote-back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19600"/>
            <a:ext cx="1670596" cy="12529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ntoine\Desktop\what-is-ra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1970" y="5486400"/>
            <a:ext cx="1487207" cy="11787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ntoine\Desktop\malicious-user-sql-injec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155" y="3352800"/>
            <a:ext cx="882045" cy="9064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ntoine\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352" y="1727124"/>
            <a:ext cx="1209448" cy="1244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ntoine\Desktop\antivirus-progra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599" y="4516944"/>
            <a:ext cx="2555875" cy="163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29668"/>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Private Repository</a:t>
            </a:r>
            <a:br>
              <a:rPr lang="en-US" dirty="0"/>
            </a:br>
            <a:r>
              <a:rPr lang="en-US" dirty="0">
                <a:latin typeface="Aharoni" panose="02010803020104030203" pitchFamily="2" charset="-79"/>
                <a:cs typeface="Aharoni" panose="02010803020104030203" pitchFamily="2" charset="-79"/>
              </a:rPr>
              <a:t>Security Levels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102</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r>
              <a:rPr lang="en-US" sz="3600" b="1" dirty="0" smtClean="0"/>
              <a:t>Application Level</a:t>
            </a:r>
          </a:p>
          <a:p>
            <a:pPr marL="118872" indent="0">
              <a:buNone/>
            </a:pPr>
            <a:r>
              <a:rPr lang="en-US" b="1" dirty="0"/>
              <a:t>	</a:t>
            </a:r>
            <a:r>
              <a:rPr lang="en-US" b="1" dirty="0" smtClean="0"/>
              <a:t>				            </a:t>
            </a:r>
            <a:r>
              <a:rPr lang="en-US" sz="2800" b="1" dirty="0" smtClean="0"/>
              <a:t>Two-factor </a:t>
            </a:r>
          </a:p>
          <a:p>
            <a:pPr marL="118872" indent="0">
              <a:buNone/>
            </a:pPr>
            <a:r>
              <a:rPr lang="en-US" sz="2800" b="1" dirty="0"/>
              <a:t>	</a:t>
            </a:r>
            <a:r>
              <a:rPr lang="en-US" sz="2800" b="1" dirty="0" smtClean="0"/>
              <a:t>Certificates			                authentication</a:t>
            </a:r>
            <a:endParaRPr lang="en-US" sz="2800" b="1" dirty="0"/>
          </a:p>
          <a:p>
            <a:endParaRPr lang="en-US" b="1" dirty="0" smtClean="0"/>
          </a:p>
          <a:p>
            <a:pPr marL="118872" indent="0">
              <a:buNone/>
            </a:pPr>
            <a:r>
              <a:rPr lang="en-US" sz="2800" b="1" dirty="0" smtClean="0"/>
              <a:t>Secure Access</a:t>
            </a:r>
          </a:p>
          <a:p>
            <a:pPr marL="118872" indent="0">
              <a:buNone/>
            </a:pPr>
            <a:endParaRPr lang="en-US" sz="2800" b="1" dirty="0"/>
          </a:p>
          <a:p>
            <a:pPr marL="118872" indent="0">
              <a:buNone/>
            </a:pPr>
            <a:endParaRPr lang="en-US" sz="2800" b="1" dirty="0" smtClean="0"/>
          </a:p>
          <a:p>
            <a:pPr marL="118872" indent="0">
              <a:buNone/>
            </a:pPr>
            <a:r>
              <a:rPr lang="en-US" sz="2800" b="1" dirty="0"/>
              <a:t> </a:t>
            </a:r>
            <a:r>
              <a:rPr lang="en-US" sz="2800" b="1" dirty="0" smtClean="0"/>
              <a:t>                                      One Time Passwords (OTP)</a:t>
            </a:r>
            <a:endParaRPr lang="en-US" sz="2800" b="1" dirty="0"/>
          </a:p>
        </p:txBody>
      </p:sp>
      <p:pic>
        <p:nvPicPr>
          <p:cNvPr id="8" name="Picture 2" descr="C:\Users\Antoine\Desktop\htt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57972"/>
            <a:ext cx="1828800" cy="12120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ntoine\Desktop\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429000"/>
            <a:ext cx="2209800" cy="1243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ntoine\Desktop\onetimepassword-withouttex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3019" y="5562600"/>
            <a:ext cx="3558381" cy="1234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ntoine\Desktop\ssl-ce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949574"/>
            <a:ext cx="2066925" cy="172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97619"/>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Private Repository</a:t>
            </a:r>
            <a:br>
              <a:rPr lang="en-US" dirty="0"/>
            </a:br>
            <a:r>
              <a:rPr lang="en-US" dirty="0">
                <a:latin typeface="Aharoni" panose="02010803020104030203" pitchFamily="2" charset="-79"/>
                <a:cs typeface="Aharoni" panose="02010803020104030203" pitchFamily="2" charset="-79"/>
              </a:rPr>
              <a:t>Security Levels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103</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r>
              <a:rPr lang="en-US" sz="3600" b="1" dirty="0" smtClean="0"/>
              <a:t>Content Level</a:t>
            </a:r>
          </a:p>
          <a:p>
            <a:pPr marL="118872" indent="0">
              <a:buNone/>
            </a:pPr>
            <a:r>
              <a:rPr lang="en-US" b="1" dirty="0" smtClean="0"/>
              <a:t>				                  </a:t>
            </a:r>
            <a:r>
              <a:rPr lang="en-US" sz="2800" b="1" dirty="0" smtClean="0"/>
              <a:t>Distributed Key 					         Management</a:t>
            </a:r>
          </a:p>
          <a:p>
            <a:pPr marL="118872" indent="0">
              <a:buNone/>
            </a:pPr>
            <a:r>
              <a:rPr lang="en-US" sz="2800" b="1" dirty="0" smtClean="0"/>
              <a:t>Data Encryption</a:t>
            </a:r>
          </a:p>
          <a:p>
            <a:pPr marL="118872" indent="0">
              <a:buNone/>
            </a:pPr>
            <a:endParaRPr lang="en-US" b="1" dirty="0"/>
          </a:p>
          <a:p>
            <a:pPr marL="118872" indent="0">
              <a:buNone/>
            </a:pPr>
            <a:endParaRPr lang="en-US" b="1" dirty="0" smtClean="0"/>
          </a:p>
          <a:p>
            <a:pPr marL="118872" indent="0">
              <a:buNone/>
            </a:pPr>
            <a:endParaRPr lang="en-US" b="1" dirty="0"/>
          </a:p>
          <a:p>
            <a:pPr marL="118872" indent="0">
              <a:buNone/>
            </a:pPr>
            <a:endParaRPr lang="en-US" b="1" dirty="0" smtClean="0"/>
          </a:p>
          <a:p>
            <a:pPr marL="118872" indent="0">
              <a:buNone/>
            </a:pPr>
            <a:r>
              <a:rPr lang="en-US" b="1" dirty="0" smtClean="0"/>
              <a:t>                            </a:t>
            </a:r>
            <a:r>
              <a:rPr lang="en-US" sz="2800" b="1" dirty="0" smtClean="0"/>
              <a:t>Terms of Use Violation</a:t>
            </a:r>
            <a:endParaRPr lang="en-US" sz="2800" b="1" dirty="0"/>
          </a:p>
        </p:txBody>
      </p:sp>
      <p:pic>
        <p:nvPicPr>
          <p:cNvPr id="8" name="Picture 7" descr="DataEncry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81734"/>
            <a:ext cx="2209800" cy="125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key-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448334"/>
            <a:ext cx="21907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Antoine\Desktop\terms-and-condi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134134"/>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41792"/>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676400"/>
            <a:ext cx="8424936" cy="4920952"/>
          </a:xfrm>
        </p:spPr>
        <p:txBody>
          <a:bodyPr>
            <a:normAutofit fontScale="92500" lnSpcReduction="10000"/>
          </a:bodyPr>
          <a:lstStyle/>
          <a:p>
            <a:pPr algn="just">
              <a:lnSpc>
                <a:spcPct val="100000"/>
              </a:lnSpc>
            </a:pPr>
            <a:r>
              <a:rPr lang="en-US" sz="2000" b="1" dirty="0" smtClean="0">
                <a:cs typeface="Arial" pitchFamily="34" charset="0"/>
              </a:rPr>
              <a:t>KEMEA </a:t>
            </a:r>
            <a:r>
              <a:rPr lang="en-US" sz="2000" b="1" dirty="0">
                <a:cs typeface="Arial" pitchFamily="34" charset="0"/>
              </a:rPr>
              <a:t>operates  by Law (3387/2005) as a “flexible vehicle” of the Ministry/Agencies, for participating to European and National R&amp;D projects  as END USER, representing actually all agencies of the Ministry. </a:t>
            </a:r>
          </a:p>
          <a:p>
            <a:pPr algn="just">
              <a:lnSpc>
                <a:spcPct val="100000"/>
              </a:lnSpc>
            </a:pPr>
            <a:endParaRPr lang="en-US" sz="2000" b="1" dirty="0">
              <a:cs typeface="Arial" pitchFamily="34" charset="0"/>
            </a:endParaRPr>
          </a:p>
          <a:p>
            <a:pPr algn="just">
              <a:lnSpc>
                <a:spcPct val="100000"/>
              </a:lnSpc>
            </a:pPr>
            <a:r>
              <a:rPr lang="en-US" sz="2000" b="1" dirty="0" smtClean="0">
                <a:cs typeface="Arial" pitchFamily="34" charset="0"/>
              </a:rPr>
              <a:t>KEMEA </a:t>
            </a:r>
            <a:r>
              <a:rPr lang="en-US" sz="2000" b="1" dirty="0">
                <a:cs typeface="Arial" pitchFamily="34" charset="0"/>
              </a:rPr>
              <a:t>is staffed by active officers of  Police, Fire Corps and Hellenic Coast Guard as well as civilian security experts from the public/state sector. All staff members have extensive and thorough experience and expertise at the broader  field of Security and </a:t>
            </a:r>
            <a:r>
              <a:rPr lang="en-US" sz="2000" b="1" dirty="0" smtClean="0">
                <a:cs typeface="Arial" pitchFamily="34" charset="0"/>
              </a:rPr>
              <a:t>Safety</a:t>
            </a:r>
          </a:p>
          <a:p>
            <a:pPr algn="just">
              <a:lnSpc>
                <a:spcPct val="100000"/>
              </a:lnSpc>
            </a:pPr>
            <a:endParaRPr lang="en-US" sz="2000" b="1" dirty="0" smtClean="0">
              <a:cs typeface="Arial" pitchFamily="34" charset="0"/>
            </a:endParaRPr>
          </a:p>
          <a:p>
            <a:pPr algn="just">
              <a:lnSpc>
                <a:spcPct val="100000"/>
              </a:lnSpc>
            </a:pPr>
            <a:r>
              <a:rPr lang="en-US" sz="2000" b="1" dirty="0">
                <a:cs typeface="Arial" pitchFamily="34" charset="0"/>
              </a:rPr>
              <a:t>Since 2007 KEMEA is  successfully participated in several EC and ESA funded Projects, acting as END USER .  Currently the Center is involved in 26 on going EU projects and 4 National projects in the broader area of  Public Safety and Security.</a:t>
            </a:r>
          </a:p>
          <a:p>
            <a:pPr algn="just">
              <a:lnSpc>
                <a:spcPct val="100000"/>
              </a:lnSpc>
            </a:pPr>
            <a:endParaRPr lang="en-US" sz="2000" b="1" dirty="0">
              <a:cs typeface="Arial" pitchFamily="34" charset="0"/>
            </a:endParaRPr>
          </a:p>
          <a:p>
            <a:pPr algn="just">
              <a:lnSpc>
                <a:spcPct val="100000"/>
              </a:lnSpc>
            </a:pPr>
            <a:r>
              <a:rPr lang="en-US" sz="2000" b="1" dirty="0">
                <a:cs typeface="Arial" pitchFamily="34" charset="0"/>
              </a:rPr>
              <a:t>KEMEA has also the ability (under his constitution law) to utilize the resources (personnel and assets) of the supervised Agencies of the Greek Ministry for Citizen Protection (Hellenic Police, Fire Corps, National Intelligence Service, and Civil Protection)</a:t>
            </a:r>
          </a:p>
          <a:p>
            <a:pPr algn="just">
              <a:lnSpc>
                <a:spcPct val="100000"/>
              </a:lnSpc>
            </a:pPr>
            <a:endParaRPr lang="en-US" dirty="0" smtClean="0"/>
          </a:p>
          <a:p>
            <a:endParaRPr lang="en-US" dirty="0" smtClean="0"/>
          </a:p>
          <a:p>
            <a:endParaRPr lang="en-US"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11</a:t>
            </a:fld>
            <a:endParaRPr lang="el-GR" dirty="0"/>
          </a:p>
        </p:txBody>
      </p:sp>
      <p:sp>
        <p:nvSpPr>
          <p:cNvPr id="4" name="Title 3"/>
          <p:cNvSpPr>
            <a:spLocks noGrp="1"/>
          </p:cNvSpPr>
          <p:nvPr>
            <p:ph type="title"/>
          </p:nvPr>
        </p:nvSpPr>
        <p:spPr>
          <a:xfrm>
            <a:off x="508000" y="292100"/>
            <a:ext cx="8168456" cy="832644"/>
          </a:xfrm>
        </p:spPr>
        <p:txBody>
          <a:bodyPr>
            <a:noAutofit/>
          </a:bodyPr>
          <a:lstStyle/>
          <a:p>
            <a:pPr algn="just"/>
            <a:r>
              <a:rPr lang="en-US" sz="3600" dirty="0">
                <a:effectLst>
                  <a:outerShdw blurRad="38100" dist="38100" dir="2700000" algn="tl">
                    <a:srgbClr val="000000">
                      <a:alpha val="43137"/>
                    </a:srgbClr>
                  </a:outerShdw>
                </a:effectLst>
              </a:rPr>
              <a:t>Center for Security Studies - KEMEA</a:t>
            </a:r>
            <a:endParaRPr lang="el-G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888077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676400"/>
            <a:ext cx="8424936" cy="4920952"/>
          </a:xfrm>
        </p:spPr>
        <p:txBody>
          <a:bodyPr>
            <a:normAutofit/>
          </a:bodyPr>
          <a:lstStyle/>
          <a:p>
            <a:pPr algn="just">
              <a:lnSpc>
                <a:spcPct val="100000"/>
              </a:lnSpc>
            </a:pPr>
            <a:r>
              <a:rPr lang="en-US" sz="2000" b="1" dirty="0">
                <a:cs typeface="Arial" pitchFamily="34" charset="0"/>
              </a:rPr>
              <a:t>KEMEA is:</a:t>
            </a:r>
          </a:p>
          <a:p>
            <a:pPr lvl="1" algn="just"/>
            <a:r>
              <a:rPr lang="en-US" sz="1600" b="1" dirty="0" smtClean="0">
                <a:cs typeface="Arial" pitchFamily="34" charset="0"/>
              </a:rPr>
              <a:t>producing </a:t>
            </a:r>
            <a:r>
              <a:rPr lang="en-US" sz="1600" b="1" dirty="0">
                <a:cs typeface="Arial" pitchFamily="34" charset="0"/>
              </a:rPr>
              <a:t>theoretical and applied research studies, particularly at a strategic level, on issues concerning security policies. </a:t>
            </a:r>
          </a:p>
          <a:p>
            <a:pPr lvl="1" algn="just"/>
            <a:r>
              <a:rPr lang="en-US" sz="1600" b="1" dirty="0" smtClean="0">
                <a:cs typeface="Arial" pitchFamily="34" charset="0"/>
              </a:rPr>
              <a:t>providing </a:t>
            </a:r>
            <a:r>
              <a:rPr lang="en-US" sz="1600" b="1" dirty="0">
                <a:cs typeface="Arial" pitchFamily="34" charset="0"/>
              </a:rPr>
              <a:t>advisory and consulting services to the Ministry and other national authorities and companies. </a:t>
            </a:r>
          </a:p>
          <a:p>
            <a:pPr lvl="1" algn="just"/>
            <a:r>
              <a:rPr lang="en-US" sz="1600" b="1" dirty="0" smtClean="0">
                <a:cs typeface="Arial" pitchFamily="34" charset="0"/>
              </a:rPr>
              <a:t>the </a:t>
            </a:r>
            <a:r>
              <a:rPr lang="en-US" sz="1600" b="1" dirty="0">
                <a:cs typeface="Arial" pitchFamily="34" charset="0"/>
              </a:rPr>
              <a:t>national contact point to the European security program for the protection of critical infrastructures (EPSIP – EU Directive 114/2008).</a:t>
            </a:r>
          </a:p>
          <a:p>
            <a:pPr lvl="1" algn="just"/>
            <a:r>
              <a:rPr lang="en-US" sz="1600" b="1" dirty="0" smtClean="0">
                <a:cs typeface="Arial" pitchFamily="34" charset="0"/>
              </a:rPr>
              <a:t>represented  </a:t>
            </a:r>
            <a:r>
              <a:rPr lang="en-US" sz="1600" b="1" dirty="0">
                <a:cs typeface="Arial" pitchFamily="34" charset="0"/>
              </a:rPr>
              <a:t>the Hellenic Government to the European Research and Innovation Forum (ESRIF).</a:t>
            </a:r>
          </a:p>
          <a:p>
            <a:pPr lvl="1" algn="just"/>
            <a:r>
              <a:rPr lang="en-US" sz="1600" b="1" dirty="0">
                <a:cs typeface="Arial" pitchFamily="34" charset="0"/>
              </a:rPr>
              <a:t>also a Member to the Board of Directors of the European Organization for Security (EOS).</a:t>
            </a:r>
          </a:p>
          <a:p>
            <a:pPr>
              <a:buNone/>
            </a:pPr>
            <a:endParaRPr lang="en-US" dirty="0" smtClean="0"/>
          </a:p>
          <a:p>
            <a:endParaRPr lang="en-US" dirty="0" smtClean="0"/>
          </a:p>
          <a:p>
            <a:endParaRPr lang="en-US"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12</a:t>
            </a:fld>
            <a:endParaRPr lang="el-GR" dirty="0"/>
          </a:p>
        </p:txBody>
      </p:sp>
      <p:sp>
        <p:nvSpPr>
          <p:cNvPr id="4" name="Title 3"/>
          <p:cNvSpPr>
            <a:spLocks noGrp="1"/>
          </p:cNvSpPr>
          <p:nvPr>
            <p:ph type="title"/>
          </p:nvPr>
        </p:nvSpPr>
        <p:spPr>
          <a:xfrm>
            <a:off x="508000" y="292100"/>
            <a:ext cx="8168456" cy="832644"/>
          </a:xfrm>
        </p:spPr>
        <p:txBody>
          <a:bodyPr>
            <a:noAutofit/>
          </a:bodyPr>
          <a:lstStyle/>
          <a:p>
            <a:pPr algn="just"/>
            <a:r>
              <a:rPr lang="en-US" sz="3600" dirty="0">
                <a:effectLst>
                  <a:outerShdw blurRad="38100" dist="38100" dir="2700000" algn="tl">
                    <a:srgbClr val="000000">
                      <a:alpha val="43137"/>
                    </a:srgbClr>
                  </a:outerShdw>
                </a:effectLst>
              </a:rPr>
              <a:t>Center for Security Studies - KEMEA</a:t>
            </a:r>
            <a:endParaRPr lang="el-G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568279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p:cNvSpPr>
          <p:nvPr/>
        </p:nvSpPr>
        <p:spPr bwMode="auto">
          <a:xfrm>
            <a:off x="1466850" y="5257800"/>
            <a:ext cx="648017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8872" tIns="0" rIns="45720" bIns="0" anchor="b"/>
          <a:lstStyle/>
          <a:p>
            <a:pPr algn="ctr">
              <a:lnSpc>
                <a:spcPct val="90000"/>
              </a:lnSpc>
              <a:buClr>
                <a:schemeClr val="accent1"/>
              </a:buClr>
              <a:buSzPct val="80000"/>
              <a:buFont typeface="Wingdings 2" pitchFamily="18" charset="2"/>
              <a:buNone/>
            </a:pPr>
            <a:endParaRPr lang="en-US" sz="1900" dirty="0">
              <a:solidFill>
                <a:srgbClr val="FFFFFF"/>
              </a:solidFill>
              <a:latin typeface="Corbel" pitchFamily="34" charset="0"/>
            </a:endParaRPr>
          </a:p>
          <a:p>
            <a:pPr algn="ctr">
              <a:lnSpc>
                <a:spcPct val="90000"/>
              </a:lnSpc>
              <a:buClr>
                <a:schemeClr val="accent1"/>
              </a:buClr>
              <a:buSzPct val="80000"/>
              <a:buFont typeface="Wingdings 2" pitchFamily="18" charset="2"/>
              <a:buNone/>
            </a:pPr>
            <a:endParaRPr lang="en-US" sz="2800" dirty="0">
              <a:solidFill>
                <a:srgbClr val="FFFFFF"/>
              </a:solidFill>
              <a:latin typeface="Corbel" pitchFamily="34" charset="0"/>
            </a:endParaRPr>
          </a:p>
          <a:p>
            <a:pPr>
              <a:lnSpc>
                <a:spcPct val="90000"/>
              </a:lnSpc>
              <a:buClr>
                <a:schemeClr val="accent1"/>
              </a:buClr>
              <a:buSzPct val="80000"/>
              <a:buFont typeface="Wingdings 2" pitchFamily="18" charset="2"/>
              <a:buNone/>
            </a:pPr>
            <a:endParaRPr lang="en-US" sz="1900" dirty="0">
              <a:solidFill>
                <a:srgbClr val="FFFFFF"/>
              </a:solidFill>
              <a:latin typeface="Corbel" pitchFamily="34" charset="0"/>
            </a:endParaRPr>
          </a:p>
        </p:txBody>
      </p:sp>
      <p:sp>
        <p:nvSpPr>
          <p:cNvPr id="2" name="Title 1"/>
          <p:cNvSpPr>
            <a:spLocks noGrp="1"/>
          </p:cNvSpPr>
          <p:nvPr>
            <p:ph type="ctrTitle"/>
          </p:nvPr>
        </p:nvSpPr>
        <p:spPr/>
        <p:txBody>
          <a:bodyPr>
            <a:normAutofit/>
          </a:bodyPr>
          <a:lstStyle/>
          <a:p>
            <a:r>
              <a:rPr lang="en-US" dirty="0" smtClean="0">
                <a:effectLst>
                  <a:outerShdw blurRad="38100" dist="38100" dir="2700000" algn="tl">
                    <a:srgbClr val="000000">
                      <a:alpha val="43137"/>
                    </a:srgbClr>
                  </a:outerShdw>
                </a:effectLst>
              </a:rPr>
              <a:t>Critical Infrastructures Protection</a:t>
            </a:r>
            <a:endParaRPr lang="el-GR" dirty="0"/>
          </a:p>
        </p:txBody>
      </p:sp>
    </p:spTree>
    <p:extLst>
      <p:ext uri="{BB962C8B-B14F-4D97-AF65-F5344CB8AC3E}">
        <p14:creationId xmlns:p14="http://schemas.microsoft.com/office/powerpoint/2010/main" val="173355605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412776"/>
            <a:ext cx="8424936" cy="5184576"/>
          </a:xfrm>
        </p:spPr>
        <p:txBody>
          <a:bodyPr>
            <a:normAutofit/>
          </a:bodyPr>
          <a:lstStyle/>
          <a:p>
            <a:pPr algn="just">
              <a:lnSpc>
                <a:spcPct val="100000"/>
              </a:lnSpc>
            </a:pPr>
            <a:r>
              <a:rPr lang="en-US" sz="2000" b="1" dirty="0" smtClean="0">
                <a:cs typeface="Arial" pitchFamily="34" charset="0"/>
              </a:rPr>
              <a:t>Motivation and Objectives</a:t>
            </a:r>
          </a:p>
          <a:p>
            <a:pPr algn="just">
              <a:lnSpc>
                <a:spcPct val="100000"/>
              </a:lnSpc>
              <a:buNone/>
            </a:pPr>
            <a:endParaRPr lang="en-US" sz="2000" dirty="0" smtClean="0">
              <a:cs typeface="Arial" pitchFamily="34" charset="0"/>
            </a:endParaRPr>
          </a:p>
          <a:p>
            <a:pPr algn="just">
              <a:lnSpc>
                <a:spcPct val="100000"/>
              </a:lnSpc>
            </a:pPr>
            <a:r>
              <a:rPr lang="en-US" sz="2000" b="1" dirty="0" smtClean="0">
                <a:cs typeface="Arial" pitchFamily="34" charset="0"/>
              </a:rPr>
              <a:t>Critical Infrastructure Description </a:t>
            </a:r>
          </a:p>
          <a:p>
            <a:pPr algn="just">
              <a:lnSpc>
                <a:spcPct val="100000"/>
              </a:lnSpc>
            </a:pPr>
            <a:endParaRPr lang="en-US" sz="2000" b="1" dirty="0" smtClean="0">
              <a:cs typeface="Arial" pitchFamily="34" charset="0"/>
            </a:endParaRPr>
          </a:p>
          <a:p>
            <a:pPr algn="just">
              <a:lnSpc>
                <a:spcPct val="100000"/>
              </a:lnSpc>
            </a:pPr>
            <a:r>
              <a:rPr lang="en-US" sz="2000" b="1" dirty="0" smtClean="0">
                <a:cs typeface="Arial" pitchFamily="34" charset="0"/>
              </a:rPr>
              <a:t>Semantic System Modeling Aspects </a:t>
            </a:r>
            <a:r>
              <a:rPr lang="en-US" sz="2000" dirty="0" smtClean="0">
                <a:cs typeface="Arial" pitchFamily="34" charset="0"/>
              </a:rPr>
              <a:t>(</a:t>
            </a:r>
            <a:r>
              <a:rPr lang="en-US" sz="2000" dirty="0" smtClean="0"/>
              <a:t>The CI Modeling Challenge) </a:t>
            </a:r>
            <a:endParaRPr lang="en-US" sz="2000" b="1" dirty="0" smtClean="0">
              <a:cs typeface="Arial" pitchFamily="34" charset="0"/>
            </a:endParaRPr>
          </a:p>
          <a:p>
            <a:pPr algn="just">
              <a:lnSpc>
                <a:spcPct val="100000"/>
              </a:lnSpc>
              <a:buNone/>
            </a:pPr>
            <a:r>
              <a:rPr lang="en-US" sz="2000" b="1" dirty="0" smtClean="0">
                <a:cs typeface="Arial" pitchFamily="34" charset="0"/>
              </a:rPr>
              <a:t>	</a:t>
            </a:r>
            <a:endParaRPr lang="en-US" sz="2000" dirty="0" smtClean="0">
              <a:cs typeface="Arial" pitchFamily="34" charset="0"/>
            </a:endParaRPr>
          </a:p>
          <a:p>
            <a:pPr algn="just">
              <a:lnSpc>
                <a:spcPct val="100000"/>
              </a:lnSpc>
            </a:pPr>
            <a:r>
              <a:rPr lang="en-US" sz="2000" b="1" dirty="0" smtClean="0">
                <a:cs typeface="Arial" pitchFamily="34" charset="0"/>
              </a:rPr>
              <a:t>Monitoring and Stream Reasoning Process </a:t>
            </a:r>
            <a:r>
              <a:rPr lang="en-US" sz="2000" dirty="0" smtClean="0">
                <a:cs typeface="Arial" pitchFamily="34" charset="0"/>
              </a:rPr>
              <a:t>(Behavior Analyzer and NP-CUSUM ) </a:t>
            </a:r>
          </a:p>
          <a:p>
            <a:pPr algn="just">
              <a:lnSpc>
                <a:spcPct val="100000"/>
              </a:lnSpc>
              <a:buNone/>
            </a:pPr>
            <a:endParaRPr lang="en-US" sz="1600" b="1" dirty="0" smtClean="0">
              <a:cs typeface="Arial" pitchFamily="34" charset="0"/>
            </a:endParaRPr>
          </a:p>
          <a:p>
            <a:pPr algn="just"/>
            <a:r>
              <a:rPr lang="en-US" sz="2000" b="1" dirty="0" smtClean="0">
                <a:cs typeface="Arial" pitchFamily="34" charset="0"/>
              </a:rPr>
              <a:t>Decision Support Tool View</a:t>
            </a:r>
          </a:p>
          <a:p>
            <a:pPr algn="just">
              <a:buNone/>
            </a:pPr>
            <a:endParaRPr lang="en-US" sz="800" b="1" dirty="0" smtClean="0">
              <a:cs typeface="Arial" pitchFamily="34" charset="0"/>
            </a:endParaRPr>
          </a:p>
          <a:p>
            <a:pPr algn="just"/>
            <a:r>
              <a:rPr lang="en-US" sz="2000" b="1" dirty="0" smtClean="0">
                <a:cs typeface="Arial" pitchFamily="34" charset="0"/>
              </a:rPr>
              <a:t>Future Directions - Conclusions</a:t>
            </a:r>
          </a:p>
          <a:p>
            <a:pPr>
              <a:buNone/>
            </a:pPr>
            <a:endParaRPr lang="en-US" dirty="0" smtClean="0"/>
          </a:p>
          <a:p>
            <a:endParaRPr lang="en-US" dirty="0" smtClean="0"/>
          </a:p>
          <a:p>
            <a:endParaRPr lang="en-US"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14</a:t>
            </a:fld>
            <a:endParaRPr lang="el-GR" dirty="0"/>
          </a:p>
        </p:txBody>
      </p:sp>
      <p:sp>
        <p:nvSpPr>
          <p:cNvPr id="4" name="Title 3"/>
          <p:cNvSpPr>
            <a:spLocks noGrp="1"/>
          </p:cNvSpPr>
          <p:nvPr>
            <p:ph type="title"/>
          </p:nvPr>
        </p:nvSpPr>
        <p:spPr>
          <a:xfrm>
            <a:off x="508000" y="292100"/>
            <a:ext cx="8168456" cy="832644"/>
          </a:xfrm>
        </p:spPr>
        <p:txBody>
          <a:bodyPr>
            <a:noAutofit/>
          </a:bodyPr>
          <a:lstStyle/>
          <a:p>
            <a:pPr algn="just"/>
            <a:r>
              <a:rPr lang="en-US" sz="5400" dirty="0">
                <a:effectLst>
                  <a:outerShdw blurRad="38100" dist="38100" dir="2700000" algn="tl">
                    <a:srgbClr val="000000">
                      <a:alpha val="43137"/>
                    </a:srgbClr>
                  </a:outerShdw>
                </a:effectLst>
              </a:rPr>
              <a:t>Outline</a:t>
            </a:r>
            <a:endParaRPr lang="el-GR"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788492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476672"/>
            <a:ext cx="8168456" cy="576064"/>
          </a:xfrm>
        </p:spPr>
        <p:txBody>
          <a:bodyPr>
            <a:noAutofit/>
          </a:bodyPr>
          <a:lstStyle/>
          <a:p>
            <a:r>
              <a:rPr lang="en-US" sz="4800" dirty="0">
                <a:effectLst>
                  <a:outerShdw blurRad="38100" dist="38100" dir="2700000" algn="tl">
                    <a:srgbClr val="000000">
                      <a:alpha val="43137"/>
                    </a:srgbClr>
                  </a:outerShdw>
                </a:effectLst>
              </a:rPr>
              <a:t>Motivation and Objectives</a:t>
            </a:r>
            <a:endParaRPr lang="el-GR" sz="48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395536" y="1440632"/>
            <a:ext cx="8424936" cy="5112568"/>
          </a:xfrm>
        </p:spPr>
        <p:txBody>
          <a:bodyPr>
            <a:normAutofit fontScale="92500" lnSpcReduction="10000"/>
          </a:bodyPr>
          <a:lstStyle/>
          <a:p>
            <a:pPr algn="just">
              <a:lnSpc>
                <a:spcPct val="100000"/>
              </a:lnSpc>
            </a:pPr>
            <a:r>
              <a:rPr lang="en-US" b="1" dirty="0" smtClean="0"/>
              <a:t>Critical Infrastructures are characterized by</a:t>
            </a:r>
            <a:r>
              <a:rPr lang="en-US" dirty="0" smtClean="0"/>
              <a:t>: Increased Connectivity</a:t>
            </a:r>
          </a:p>
          <a:p>
            <a:pPr algn="just">
              <a:lnSpc>
                <a:spcPct val="100000"/>
              </a:lnSpc>
              <a:buNone/>
            </a:pPr>
            <a:endParaRPr lang="en-US" dirty="0" smtClean="0"/>
          </a:p>
          <a:p>
            <a:pPr algn="just">
              <a:lnSpc>
                <a:spcPct val="100000"/>
              </a:lnSpc>
            </a:pPr>
            <a:r>
              <a:rPr lang="en-US" b="1" dirty="0" smtClean="0"/>
              <a:t>Information sharing </a:t>
            </a:r>
            <a:r>
              <a:rPr lang="en-US" dirty="0" smtClean="0"/>
              <a:t>provides better Resource Optimization and Effectiveness. </a:t>
            </a:r>
          </a:p>
          <a:p>
            <a:pPr algn="just">
              <a:lnSpc>
                <a:spcPct val="100000"/>
              </a:lnSpc>
              <a:buNone/>
            </a:pPr>
            <a:endParaRPr lang="en-US" dirty="0" smtClean="0"/>
          </a:p>
          <a:p>
            <a:pPr algn="just">
              <a:lnSpc>
                <a:spcPct val="100000"/>
              </a:lnSpc>
            </a:pPr>
            <a:r>
              <a:rPr lang="en-US" b="1" dirty="0" smtClean="0"/>
              <a:t>Substantial  Cost Reduction</a:t>
            </a:r>
            <a:r>
              <a:rPr lang="en-US" dirty="0" smtClean="0"/>
              <a:t> for Management and Systems Maintenance</a:t>
            </a:r>
          </a:p>
          <a:p>
            <a:pPr algn="just">
              <a:lnSpc>
                <a:spcPct val="100000"/>
              </a:lnSpc>
              <a:buNone/>
            </a:pPr>
            <a:endParaRPr lang="en-US" dirty="0" smtClean="0"/>
          </a:p>
          <a:p>
            <a:pPr algn="just">
              <a:lnSpc>
                <a:spcPct val="100000"/>
              </a:lnSpc>
            </a:pPr>
            <a:r>
              <a:rPr lang="en-US" b="1" dirty="0" smtClean="0"/>
              <a:t>Unfortunately Increased Connectivity </a:t>
            </a:r>
            <a:r>
              <a:rPr lang="en-US" dirty="0" smtClean="0"/>
              <a:t>and Data Sharing introduces new challenges on Cyber – Risks and Vulnerabilities. </a:t>
            </a:r>
            <a:endParaRPr lang="el-GR" u="sng"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15</a:t>
            </a:fld>
            <a:endParaRPr lang="el-GR" dirty="0"/>
          </a:p>
        </p:txBody>
      </p:sp>
    </p:spTree>
    <p:extLst>
      <p:ext uri="{BB962C8B-B14F-4D97-AF65-F5344CB8AC3E}">
        <p14:creationId xmlns:p14="http://schemas.microsoft.com/office/powerpoint/2010/main" val="244704898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457400"/>
            <a:ext cx="8784976" cy="5400600"/>
          </a:xfrm>
        </p:spPr>
        <p:txBody>
          <a:bodyPr>
            <a:normAutofit lnSpcReduction="10000"/>
          </a:bodyPr>
          <a:lstStyle/>
          <a:p>
            <a:pPr marL="0" indent="0" algn="ctr">
              <a:buNone/>
            </a:pPr>
            <a:r>
              <a:rPr lang="en-US" sz="2800" b="1" dirty="0" smtClean="0"/>
              <a:t> Critical Infrastructures</a:t>
            </a:r>
            <a:r>
              <a:rPr lang="en-US" sz="2800" dirty="0" smtClean="0"/>
              <a:t> </a:t>
            </a:r>
            <a:r>
              <a:rPr lang="en-US" sz="2800" b="1" dirty="0" smtClean="0"/>
              <a:t>vulnerabilities</a:t>
            </a:r>
          </a:p>
          <a:p>
            <a:pPr marL="0" indent="0" algn="ctr">
              <a:buNone/>
            </a:pPr>
            <a:endParaRPr lang="en-US" sz="1200" dirty="0" smtClean="0"/>
          </a:p>
          <a:p>
            <a:pPr marL="457200" indent="-457200">
              <a:lnSpc>
                <a:spcPct val="100000"/>
              </a:lnSpc>
              <a:buFont typeface="+mj-lt"/>
              <a:buAutoNum type="arabicPeriod"/>
            </a:pPr>
            <a:r>
              <a:rPr lang="en-US" b="1" dirty="0" smtClean="0"/>
              <a:t>Cyber-Attacks</a:t>
            </a:r>
            <a:r>
              <a:rPr lang="en-US" dirty="0" smtClean="0"/>
              <a:t> against </a:t>
            </a:r>
            <a:r>
              <a:rPr lang="en-US" i="1" dirty="0" smtClean="0"/>
              <a:t>interconnected</a:t>
            </a:r>
            <a:r>
              <a:rPr lang="en-US" dirty="0" smtClean="0"/>
              <a:t> Information &amp;  Communication channels disrupt Exchanged Data flows and Integrity</a:t>
            </a:r>
          </a:p>
          <a:p>
            <a:pPr marL="457200" indent="-457200">
              <a:lnSpc>
                <a:spcPct val="100000"/>
              </a:lnSpc>
              <a:buFont typeface="+mj-lt"/>
              <a:buAutoNum type="arabicPeriod"/>
            </a:pPr>
            <a:endParaRPr lang="en-US" dirty="0" smtClean="0"/>
          </a:p>
          <a:p>
            <a:pPr marL="457200" indent="-457200">
              <a:lnSpc>
                <a:spcPct val="100000"/>
              </a:lnSpc>
              <a:buFont typeface="+mj-lt"/>
              <a:buAutoNum type="arabicPeriod"/>
            </a:pPr>
            <a:r>
              <a:rPr lang="en-US" b="1" dirty="0" smtClean="0"/>
              <a:t>Local Disruptions </a:t>
            </a:r>
            <a:r>
              <a:rPr lang="en-US" dirty="0" smtClean="0"/>
              <a:t>in one System  is distributed to other coupled sub-Systems</a:t>
            </a:r>
          </a:p>
          <a:p>
            <a:pPr marL="457200" indent="-457200">
              <a:lnSpc>
                <a:spcPct val="100000"/>
              </a:lnSpc>
              <a:buFont typeface="+mj-lt"/>
              <a:buAutoNum type="arabicPeriod"/>
            </a:pPr>
            <a:endParaRPr lang="en-US" dirty="0" smtClean="0"/>
          </a:p>
          <a:p>
            <a:pPr marL="457200" indent="-457200" algn="just">
              <a:lnSpc>
                <a:spcPct val="100000"/>
              </a:lnSpc>
              <a:buFont typeface="+mj-lt"/>
              <a:buAutoNum type="arabicPeriod"/>
            </a:pPr>
            <a:r>
              <a:rPr lang="en-US" b="1" dirty="0" smtClean="0"/>
              <a:t>Reduced Resilience </a:t>
            </a:r>
            <a:r>
              <a:rPr lang="en-US" dirty="0" smtClean="0"/>
              <a:t>against cyber-disruptions due to reduced </a:t>
            </a:r>
            <a:r>
              <a:rPr lang="en-US" i="1" dirty="0" smtClean="0"/>
              <a:t>excess capacity </a:t>
            </a:r>
            <a:r>
              <a:rPr lang="en-US" dirty="0" smtClean="0"/>
              <a:t>arising from the exchanged data.</a:t>
            </a:r>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16</a:t>
            </a:fld>
            <a:endParaRPr lang="el-GR" dirty="0"/>
          </a:p>
        </p:txBody>
      </p:sp>
      <p:sp>
        <p:nvSpPr>
          <p:cNvPr id="4" name="Title 3"/>
          <p:cNvSpPr>
            <a:spLocks noGrp="1"/>
          </p:cNvSpPr>
          <p:nvPr>
            <p:ph type="title"/>
          </p:nvPr>
        </p:nvSpPr>
        <p:spPr/>
        <p:txBody>
          <a:bodyPr>
            <a:normAutofit/>
          </a:bodyPr>
          <a:lstStyle/>
          <a:p>
            <a:r>
              <a:rPr lang="en-US" sz="2800" dirty="0"/>
              <a:t>Motivation and Objectives</a:t>
            </a:r>
            <a:endParaRPr lang="el-GR" sz="2800" dirty="0"/>
          </a:p>
        </p:txBody>
      </p:sp>
    </p:spTree>
    <p:extLst>
      <p:ext uri="{BB962C8B-B14F-4D97-AF65-F5344CB8AC3E}">
        <p14:creationId xmlns:p14="http://schemas.microsoft.com/office/powerpoint/2010/main" val="46989844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1453208"/>
            <a:ext cx="8856984" cy="5328592"/>
          </a:xfrm>
        </p:spPr>
        <p:txBody>
          <a:bodyPr>
            <a:normAutofit/>
          </a:bodyPr>
          <a:lstStyle/>
          <a:p>
            <a:r>
              <a:rPr lang="en-GB" u="sng" dirty="0" smtClean="0">
                <a:ea typeface="ＭＳ Ｐゴシック" pitchFamily="34" charset="-128"/>
              </a:rPr>
              <a:t>Implementation of </a:t>
            </a:r>
            <a:r>
              <a:rPr lang="en-GB" b="1" u="sng" dirty="0" smtClean="0">
                <a:ea typeface="ＭＳ Ｐゴシック" pitchFamily="34" charset="-128"/>
              </a:rPr>
              <a:t>Agile </a:t>
            </a:r>
            <a:r>
              <a:rPr lang="en-US" b="1" u="sng" dirty="0" smtClean="0">
                <a:ea typeface="ＭＳ Ｐゴシック" pitchFamily="34" charset="-128"/>
              </a:rPr>
              <a:t>S</a:t>
            </a:r>
            <a:r>
              <a:rPr lang="en-GB" b="1" u="sng" dirty="0" err="1" smtClean="0">
                <a:ea typeface="ＭＳ Ｐゴシック" pitchFamily="34" charset="-128"/>
              </a:rPr>
              <a:t>ervice</a:t>
            </a:r>
            <a:r>
              <a:rPr lang="en-GB" b="1" u="sng" dirty="0" smtClean="0">
                <a:ea typeface="ＭＳ Ｐゴシック" pitchFamily="34" charset="-128"/>
              </a:rPr>
              <a:t> Oriented Technologies </a:t>
            </a:r>
            <a:r>
              <a:rPr lang="en-GB" u="sng" dirty="0" smtClean="0">
                <a:ea typeface="ＭＳ Ｐゴシック" pitchFamily="34" charset="-128"/>
              </a:rPr>
              <a:t>for Multi-Stake Holder Systems for</a:t>
            </a:r>
            <a:r>
              <a:rPr lang="en-GB" dirty="0" smtClean="0">
                <a:ea typeface="ＭＳ Ｐゴシック" pitchFamily="34" charset="-128"/>
              </a:rPr>
              <a:t>:</a:t>
            </a:r>
          </a:p>
          <a:p>
            <a:pPr lvl="1" algn="just">
              <a:lnSpc>
                <a:spcPct val="100000"/>
              </a:lnSpc>
            </a:pPr>
            <a:r>
              <a:rPr lang="en-GB" sz="2400" b="1" dirty="0" smtClean="0">
                <a:ea typeface="ＭＳ Ｐゴシック" pitchFamily="34" charset="-128"/>
              </a:rPr>
              <a:t>Dynamic composition of</a:t>
            </a:r>
            <a:r>
              <a:rPr lang="en-GB" sz="2400" dirty="0" smtClean="0">
                <a:ea typeface="ＭＳ Ｐゴシック" pitchFamily="34" charset="-128"/>
              </a:rPr>
              <a:t> ICT connections  of the CI at Run-Time </a:t>
            </a:r>
            <a:r>
              <a:rPr lang="en-GB" sz="2400" u="sng" dirty="0" smtClean="0">
                <a:ea typeface="ＭＳ Ｐゴシック" pitchFamily="34" charset="-128"/>
              </a:rPr>
              <a:t>and NOT </a:t>
            </a:r>
            <a:r>
              <a:rPr lang="en-GB" sz="2400" dirty="0" smtClean="0">
                <a:ea typeface="ＭＳ Ｐゴシック" pitchFamily="34" charset="-128"/>
              </a:rPr>
              <a:t>at Design Time</a:t>
            </a:r>
            <a:r>
              <a:rPr lang="en-GB" sz="2600" dirty="0" smtClean="0">
                <a:ea typeface="ＭＳ Ｐゴシック" pitchFamily="34" charset="-128"/>
              </a:rPr>
              <a:t>.</a:t>
            </a:r>
            <a:endParaRPr lang="en-GB" sz="800" dirty="0" smtClean="0">
              <a:ea typeface="ＭＳ Ｐゴシック" pitchFamily="34" charset="-128"/>
            </a:endParaRPr>
          </a:p>
          <a:p>
            <a:pPr lvl="1">
              <a:lnSpc>
                <a:spcPct val="100000"/>
              </a:lnSpc>
              <a:buNone/>
            </a:pPr>
            <a:endParaRPr lang="en-GB" sz="800" dirty="0" smtClean="0">
              <a:ea typeface="ＭＳ Ｐゴシック" pitchFamily="34" charset="-128"/>
            </a:endParaRPr>
          </a:p>
          <a:p>
            <a:pPr lvl="1" algn="just">
              <a:lnSpc>
                <a:spcPct val="100000"/>
              </a:lnSpc>
            </a:pPr>
            <a:r>
              <a:rPr lang="en-GB" sz="2400" b="1" dirty="0" smtClean="0">
                <a:ea typeface="ＭＳ Ｐゴシック" pitchFamily="34" charset="-128"/>
              </a:rPr>
              <a:t>Dynamic monitoring of </a:t>
            </a:r>
            <a:r>
              <a:rPr lang="en-GB" sz="2400" dirty="0" smtClean="0">
                <a:ea typeface="ＭＳ Ｐゴシック" pitchFamily="34" charset="-128"/>
              </a:rPr>
              <a:t>ICT components against well-defined Assets dependability criteria</a:t>
            </a:r>
          </a:p>
          <a:p>
            <a:pPr lvl="1">
              <a:lnSpc>
                <a:spcPct val="100000"/>
              </a:lnSpc>
              <a:buNone/>
            </a:pPr>
            <a:endParaRPr lang="en-GB" sz="800" dirty="0" smtClean="0">
              <a:ea typeface="ＭＳ Ｐゴシック" pitchFamily="34" charset="-128"/>
            </a:endParaRPr>
          </a:p>
          <a:p>
            <a:pPr lvl="1">
              <a:lnSpc>
                <a:spcPct val="100000"/>
              </a:lnSpc>
              <a:buNone/>
            </a:pPr>
            <a:endParaRPr lang="en-GB" sz="800" dirty="0" smtClean="0">
              <a:ea typeface="ＭＳ Ｐゴシック" pitchFamily="34" charset="-128"/>
            </a:endParaRPr>
          </a:p>
          <a:p>
            <a:pPr lvl="1" algn="just">
              <a:lnSpc>
                <a:spcPct val="100000"/>
              </a:lnSpc>
            </a:pPr>
            <a:r>
              <a:rPr lang="en-GB" sz="2400" b="1" dirty="0" smtClean="0">
                <a:ea typeface="ＭＳ Ｐゴシック" pitchFamily="34" charset="-128"/>
              </a:rPr>
              <a:t>Development and Integration of</a:t>
            </a:r>
            <a:r>
              <a:rPr lang="en-GB" sz="2400" dirty="0" smtClean="0">
                <a:ea typeface="ＭＳ Ｐゴシック" pitchFamily="34" charset="-128"/>
              </a:rPr>
              <a:t> Stream Reasoning and Intrusion Detection for Real Time Operator Assistance.</a:t>
            </a:r>
          </a:p>
          <a:p>
            <a:pPr lvl="1">
              <a:lnSpc>
                <a:spcPct val="100000"/>
              </a:lnSpc>
            </a:pPr>
            <a:endParaRPr lang="en-GB" sz="2600" dirty="0" smtClean="0">
              <a:ea typeface="ＭＳ Ｐゴシック" pitchFamily="34" charset="-128"/>
            </a:endParaRPr>
          </a:p>
          <a:p>
            <a:pPr lvl="1">
              <a:lnSpc>
                <a:spcPct val="100000"/>
              </a:lnSpc>
            </a:pPr>
            <a:endParaRPr lang="en-GB" sz="2600" dirty="0" smtClean="0">
              <a:ea typeface="ＭＳ Ｐゴシック" pitchFamily="34" charset="-128"/>
            </a:endParaRPr>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17</a:t>
            </a:fld>
            <a:endParaRPr lang="el-GR" dirty="0"/>
          </a:p>
        </p:txBody>
      </p:sp>
      <p:sp>
        <p:nvSpPr>
          <p:cNvPr id="4" name="Title 3"/>
          <p:cNvSpPr>
            <a:spLocks noGrp="1"/>
          </p:cNvSpPr>
          <p:nvPr>
            <p:ph type="title"/>
          </p:nvPr>
        </p:nvSpPr>
        <p:spPr>
          <a:xfrm>
            <a:off x="395536" y="260648"/>
            <a:ext cx="8168456" cy="688628"/>
          </a:xfrm>
        </p:spPr>
        <p:txBody>
          <a:bodyPr>
            <a:normAutofit/>
          </a:bodyPr>
          <a:lstStyle/>
          <a:p>
            <a:r>
              <a:rPr lang="en-US" sz="2800" dirty="0"/>
              <a:t>R&amp;D Objectives</a:t>
            </a:r>
            <a:endParaRPr lang="el-GR" sz="2800" dirty="0"/>
          </a:p>
        </p:txBody>
      </p:sp>
    </p:spTree>
    <p:extLst>
      <p:ext uri="{BB962C8B-B14F-4D97-AF65-F5344CB8AC3E}">
        <p14:creationId xmlns:p14="http://schemas.microsoft.com/office/powerpoint/2010/main" val="368953302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196752"/>
            <a:ext cx="8496944" cy="4680520"/>
          </a:xfrm>
        </p:spPr>
        <p:txBody>
          <a:bodyPr/>
          <a:lstStyle/>
          <a:p>
            <a:pPr marL="0" indent="0">
              <a:buNone/>
            </a:pPr>
            <a:r>
              <a:rPr lang="en-US" dirty="0" smtClean="0"/>
              <a:t> </a:t>
            </a:r>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18</a:t>
            </a:fld>
            <a:endParaRPr lang="el-GR" dirty="0"/>
          </a:p>
        </p:txBody>
      </p:sp>
      <p:sp>
        <p:nvSpPr>
          <p:cNvPr id="7" name="TextBox 5"/>
          <p:cNvSpPr txBox="1">
            <a:spLocks noChangeArrowheads="1"/>
          </p:cNvSpPr>
          <p:nvPr/>
        </p:nvSpPr>
        <p:spPr bwMode="auto">
          <a:xfrm>
            <a:off x="107504" y="4461808"/>
            <a:ext cx="8856984" cy="1938992"/>
          </a:xfrm>
          <a:prstGeom prst="rect">
            <a:avLst/>
          </a:prstGeom>
          <a:noFill/>
          <a:ln w="9525">
            <a:noFill/>
            <a:miter lim="800000"/>
            <a:headEnd/>
            <a:tailEnd/>
          </a:ln>
        </p:spPr>
        <p:txBody>
          <a:bodyPr wrap="square">
            <a:spAutoFit/>
          </a:bodyPr>
          <a:lstStyle/>
          <a:p>
            <a:pPr algn="just"/>
            <a:r>
              <a:rPr lang="en-US" sz="2000" dirty="0" smtClean="0"/>
              <a:t>Services are accessible </a:t>
            </a:r>
            <a:r>
              <a:rPr lang="en-US" sz="2000" dirty="0"/>
              <a:t>by a consumer (</a:t>
            </a:r>
            <a:r>
              <a:rPr lang="en-US" sz="2000" b="1" dirty="0"/>
              <a:t>aircraft operator</a:t>
            </a:r>
            <a:r>
              <a:rPr lang="en-US" sz="2000" dirty="0"/>
              <a:t>) through </a:t>
            </a:r>
            <a:r>
              <a:rPr lang="en-US" sz="2000" b="1" dirty="0" smtClean="0"/>
              <a:t>SLA templates</a:t>
            </a:r>
            <a:r>
              <a:rPr lang="en-US" sz="2000" dirty="0" smtClean="0"/>
              <a:t>. </a:t>
            </a:r>
          </a:p>
          <a:p>
            <a:pPr algn="just"/>
            <a:r>
              <a:rPr lang="en-US" sz="2000" b="1" dirty="0" smtClean="0"/>
              <a:t>The Ground Handler </a:t>
            </a:r>
            <a:r>
              <a:rPr lang="en-US" sz="2000" dirty="0" smtClean="0"/>
              <a:t>coordinates the </a:t>
            </a:r>
            <a:r>
              <a:rPr lang="en-US" sz="2000" dirty="0"/>
              <a:t>Ramp Services (</a:t>
            </a:r>
            <a:r>
              <a:rPr lang="en-US" sz="2000" u="sng" dirty="0"/>
              <a:t>catering</a:t>
            </a:r>
            <a:r>
              <a:rPr lang="en-US" sz="2000" dirty="0"/>
              <a:t>, </a:t>
            </a:r>
            <a:r>
              <a:rPr lang="en-US" sz="2000" u="sng" dirty="0"/>
              <a:t>fuelling</a:t>
            </a:r>
            <a:r>
              <a:rPr lang="en-US" sz="2000" dirty="0"/>
              <a:t>, </a:t>
            </a:r>
            <a:r>
              <a:rPr lang="en-US" sz="2000" u="sng" dirty="0"/>
              <a:t>cleaning</a:t>
            </a:r>
            <a:r>
              <a:rPr lang="en-US" sz="2000" dirty="0"/>
              <a:t>, </a:t>
            </a:r>
            <a:r>
              <a:rPr lang="en-US" sz="2000" u="sng" dirty="0"/>
              <a:t>baggage handling</a:t>
            </a:r>
            <a:r>
              <a:rPr lang="en-US" sz="2000" dirty="0"/>
              <a:t>) </a:t>
            </a:r>
            <a:endParaRPr lang="en-US" sz="2000" dirty="0" smtClean="0"/>
          </a:p>
          <a:p>
            <a:pPr algn="just"/>
            <a:r>
              <a:rPr lang="en-US" sz="2000" b="1" dirty="0" smtClean="0"/>
              <a:t>The Ground Handler</a:t>
            </a:r>
            <a:r>
              <a:rPr lang="en-US" sz="2000" dirty="0" smtClean="0"/>
              <a:t>: Is an Orchestrator of Ramp Services  to have an aircraft ready for its next flight </a:t>
            </a:r>
            <a:endParaRPr lang="el-GR" sz="2000" dirty="0"/>
          </a:p>
        </p:txBody>
      </p:sp>
      <p:sp>
        <p:nvSpPr>
          <p:cNvPr id="8" name="Title 7"/>
          <p:cNvSpPr>
            <a:spLocks noGrp="1"/>
          </p:cNvSpPr>
          <p:nvPr>
            <p:ph type="title"/>
          </p:nvPr>
        </p:nvSpPr>
        <p:spPr>
          <a:xfrm>
            <a:off x="0" y="260648"/>
            <a:ext cx="8604448" cy="1124744"/>
          </a:xfrm>
        </p:spPr>
        <p:txBody>
          <a:bodyPr>
            <a:noAutofit/>
          </a:bodyPr>
          <a:lstStyle/>
          <a:p>
            <a:r>
              <a:rPr lang="en-US" sz="2400" b="1" dirty="0" smtClean="0"/>
              <a:t>CI </a:t>
            </a:r>
            <a:r>
              <a:rPr lang="en-US" sz="2400" b="1" dirty="0" err="1" smtClean="0"/>
              <a:t>Desciption</a:t>
            </a:r>
            <a:r>
              <a:rPr lang="en-US" sz="2400" b="1" dirty="0" smtClean="0"/>
              <a:t>:</a:t>
            </a:r>
            <a:r>
              <a:rPr lang="en-US" sz="2400" dirty="0" smtClean="0"/>
              <a:t> An  </a:t>
            </a:r>
            <a:r>
              <a:rPr lang="en-US" sz="2400" b="1" dirty="0" smtClean="0"/>
              <a:t>A</a:t>
            </a:r>
            <a:r>
              <a:rPr lang="en-US" sz="2400" dirty="0" smtClean="0"/>
              <a:t>irport-</a:t>
            </a:r>
            <a:r>
              <a:rPr lang="en-US" sz="2400" b="1" dirty="0" smtClean="0"/>
              <a:t>C</a:t>
            </a:r>
            <a:r>
              <a:rPr lang="en-US" sz="2400" dirty="0" smtClean="0"/>
              <a:t>ollaborative </a:t>
            </a:r>
            <a:r>
              <a:rPr lang="en-US" sz="2400" b="1" dirty="0" smtClean="0"/>
              <a:t>D</a:t>
            </a:r>
            <a:r>
              <a:rPr lang="en-US" sz="2400" dirty="0" smtClean="0"/>
              <a:t>ecision </a:t>
            </a:r>
            <a:r>
              <a:rPr lang="en-US" sz="2400" b="1" dirty="0" smtClean="0"/>
              <a:t>M</a:t>
            </a:r>
            <a:r>
              <a:rPr lang="en-US" sz="2400" dirty="0" smtClean="0"/>
              <a:t>aking </a:t>
            </a:r>
            <a:r>
              <a:rPr lang="en-US" sz="2400" dirty="0"/>
              <a:t>– </a:t>
            </a:r>
            <a:r>
              <a:rPr lang="en-US" sz="2400" dirty="0" smtClean="0"/>
              <a:t>European </a:t>
            </a:r>
            <a:r>
              <a:rPr lang="en-US" sz="2400" dirty="0"/>
              <a:t>Air </a:t>
            </a:r>
            <a:r>
              <a:rPr lang="en-US" sz="2400" dirty="0" smtClean="0"/>
              <a:t>Traffic </a:t>
            </a:r>
            <a:r>
              <a:rPr lang="en-US" sz="2400" dirty="0"/>
              <a:t>Management </a:t>
            </a:r>
            <a:r>
              <a:rPr lang="en-US" sz="2400" dirty="0" smtClean="0"/>
              <a:t>System </a:t>
            </a:r>
            <a:br>
              <a:rPr lang="en-US" sz="2400" dirty="0" smtClean="0"/>
            </a:br>
            <a:endParaRPr lang="el-GR" sz="2400" dirty="0"/>
          </a:p>
        </p:txBody>
      </p:sp>
      <p:pic>
        <p:nvPicPr>
          <p:cNvPr id="81922" name="Picture 2"/>
          <p:cNvPicPr>
            <a:picLocks noChangeAspect="1" noChangeArrowheads="1"/>
          </p:cNvPicPr>
          <p:nvPr/>
        </p:nvPicPr>
        <p:blipFill>
          <a:blip r:embed="rId2" cstate="print"/>
          <a:srcRect/>
          <a:stretch>
            <a:fillRect/>
          </a:stretch>
        </p:blipFill>
        <p:spPr bwMode="auto">
          <a:xfrm>
            <a:off x="251520" y="1196752"/>
            <a:ext cx="8640960" cy="3384376"/>
          </a:xfrm>
          <a:prstGeom prst="rect">
            <a:avLst/>
          </a:prstGeom>
          <a:noFill/>
          <a:ln w="9525">
            <a:noFill/>
            <a:miter lim="800000"/>
            <a:headEnd/>
            <a:tailEnd/>
          </a:ln>
        </p:spPr>
      </p:pic>
    </p:spTree>
    <p:extLst>
      <p:ext uri="{BB962C8B-B14F-4D97-AF65-F5344CB8AC3E}">
        <p14:creationId xmlns:p14="http://schemas.microsoft.com/office/powerpoint/2010/main" val="272139776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524000"/>
            <a:ext cx="8784976" cy="5334000"/>
          </a:xfrm>
        </p:spPr>
        <p:txBody>
          <a:bodyPr>
            <a:normAutofit fontScale="92500" lnSpcReduction="20000"/>
          </a:bodyPr>
          <a:lstStyle/>
          <a:p>
            <a:r>
              <a:rPr lang="en-US" b="1" dirty="0">
                <a:ea typeface="ＭＳ Ｐゴシック" pitchFamily="34" charset="-128"/>
                <a:cs typeface="Times New Roman" pitchFamily="18" charset="0"/>
              </a:rPr>
              <a:t>Data</a:t>
            </a:r>
            <a:r>
              <a:rPr lang="en-US" dirty="0" smtClean="0"/>
              <a:t>: C</a:t>
            </a:r>
            <a:r>
              <a:rPr lang="en-US" dirty="0" smtClean="0">
                <a:ea typeface="ＭＳ Ｐゴシック" pitchFamily="34" charset="-128"/>
                <a:cs typeface="Times New Roman" pitchFamily="18" charset="0"/>
              </a:rPr>
              <a:t>onfidentiality,  Integrity,  Alarms,  Data Display</a:t>
            </a:r>
          </a:p>
          <a:p>
            <a:r>
              <a:rPr lang="en-US" b="1" dirty="0" smtClean="0">
                <a:ea typeface="ＭＳ Ｐゴシック" pitchFamily="34" charset="-128"/>
                <a:cs typeface="Times New Roman" pitchFamily="18" charset="0"/>
              </a:rPr>
              <a:t>KPI</a:t>
            </a:r>
            <a:r>
              <a:rPr lang="en-US" dirty="0" smtClean="0">
                <a:ea typeface="ＭＳ Ｐゴシック" pitchFamily="34" charset="-128"/>
                <a:cs typeface="Times New Roman" pitchFamily="18" charset="0"/>
              </a:rPr>
              <a:t>s: Reflect the Quality of Service Delivery</a:t>
            </a:r>
          </a:p>
          <a:p>
            <a:pPr algn="just"/>
            <a:r>
              <a:rPr lang="en-US" b="1" dirty="0">
                <a:solidFill>
                  <a:srgbClr val="FF0000"/>
                </a:solidFill>
                <a:ea typeface="ＭＳ Ｐゴシック" pitchFamily="34" charset="-128"/>
                <a:cs typeface="Times New Roman" pitchFamily="18" charset="0"/>
              </a:rPr>
              <a:t>KPIs</a:t>
            </a:r>
            <a:r>
              <a:rPr lang="en-US" b="1" dirty="0" smtClean="0">
                <a:solidFill>
                  <a:srgbClr val="FF0000"/>
                </a:solidFill>
                <a:ea typeface="ＭＳ Ｐゴシック" pitchFamily="34" charset="-128"/>
                <a:cs typeface="Times New Roman" pitchFamily="18" charset="0"/>
              </a:rPr>
              <a:t> properties</a:t>
            </a:r>
            <a:r>
              <a:rPr lang="en-US" dirty="0" smtClean="0">
                <a:solidFill>
                  <a:srgbClr val="FF0000"/>
                </a:solidFill>
                <a:ea typeface="ＭＳ Ｐゴシック" pitchFamily="34" charset="-128"/>
                <a:cs typeface="Times New Roman" pitchFamily="18" charset="0"/>
              </a:rPr>
              <a:t>: </a:t>
            </a:r>
            <a:r>
              <a:rPr lang="en-US" dirty="0" smtClean="0">
                <a:solidFill>
                  <a:schemeClr val="tx1"/>
                </a:solidFill>
                <a:ea typeface="ＭＳ Ｐゴシック" pitchFamily="34" charset="-128"/>
                <a:cs typeface="Times New Roman" pitchFamily="18" charset="0"/>
              </a:rPr>
              <a:t> </a:t>
            </a:r>
            <a:r>
              <a:rPr lang="en-US" dirty="0" smtClean="0">
                <a:solidFill>
                  <a:srgbClr val="336699"/>
                </a:solidFill>
                <a:ea typeface="ＭＳ Ｐゴシック" pitchFamily="34" charset="-128"/>
                <a:cs typeface="Times New Roman" pitchFamily="18" charset="0"/>
              </a:rPr>
              <a:t>Is the Quality of Time Estimates</a:t>
            </a:r>
          </a:p>
          <a:p>
            <a:pPr algn="just">
              <a:lnSpc>
                <a:spcPct val="100000"/>
              </a:lnSpc>
              <a:buNone/>
            </a:pPr>
            <a:r>
              <a:rPr lang="en-US" sz="2000" dirty="0" smtClean="0">
                <a:solidFill>
                  <a:schemeClr val="tx1"/>
                </a:solidFill>
                <a:ea typeface="ＭＳ Ｐゴシック" pitchFamily="34" charset="-128"/>
                <a:cs typeface="Times New Roman" pitchFamily="18" charset="0"/>
              </a:rPr>
              <a:t>  		</a:t>
            </a:r>
            <a:r>
              <a:rPr lang="en-US" dirty="0" smtClean="0">
                <a:solidFill>
                  <a:srgbClr val="FF0000"/>
                </a:solidFill>
                <a:ea typeface="ＭＳ Ｐゴシック" pitchFamily="34" charset="-128"/>
                <a:cs typeface="Times New Roman" pitchFamily="18" charset="0"/>
              </a:rPr>
              <a:t>Accuracy – Predictability - Stability</a:t>
            </a:r>
          </a:p>
          <a:p>
            <a:pPr algn="just">
              <a:lnSpc>
                <a:spcPct val="120000"/>
              </a:lnSpc>
            </a:pPr>
            <a:r>
              <a:rPr lang="en-US" dirty="0">
                <a:ea typeface="ＭＳ Ｐゴシック" pitchFamily="34" charset="-128"/>
                <a:cs typeface="Times New Roman" pitchFamily="18" charset="0"/>
              </a:rPr>
              <a:t>An SLA  Architecture was  developed with the following KPIs &amp; Parameters in the </a:t>
            </a:r>
            <a:r>
              <a:rPr lang="en-US" b="1" dirty="0" smtClean="0">
                <a:ea typeface="ＭＳ Ｐゴシック" pitchFamily="34" charset="-128"/>
                <a:cs typeface="Times New Roman" pitchFamily="18" charset="0"/>
              </a:rPr>
              <a:t>A</a:t>
            </a:r>
            <a:r>
              <a:rPr lang="en-US" dirty="0" smtClean="0">
                <a:ea typeface="ＭＳ Ｐゴシック" pitchFamily="34" charset="-128"/>
                <a:cs typeface="Times New Roman" pitchFamily="18" charset="0"/>
              </a:rPr>
              <a:t>irport </a:t>
            </a:r>
            <a:r>
              <a:rPr lang="en-US" b="1" dirty="0" smtClean="0">
                <a:ea typeface="ＭＳ Ｐゴシック" pitchFamily="34" charset="-128"/>
                <a:cs typeface="Times New Roman" pitchFamily="18" charset="0"/>
              </a:rPr>
              <a:t>C</a:t>
            </a:r>
            <a:r>
              <a:rPr lang="en-US" dirty="0" smtClean="0">
                <a:ea typeface="ＭＳ Ｐゴシック" pitchFamily="34" charset="-128"/>
                <a:cs typeface="Times New Roman" pitchFamily="18" charset="0"/>
              </a:rPr>
              <a:t>ollaborative </a:t>
            </a:r>
            <a:r>
              <a:rPr lang="en-US" b="1" dirty="0" smtClean="0">
                <a:ea typeface="ＭＳ Ｐゴシック" pitchFamily="34" charset="-128"/>
                <a:cs typeface="Times New Roman" pitchFamily="18" charset="0"/>
              </a:rPr>
              <a:t>D</a:t>
            </a:r>
            <a:r>
              <a:rPr lang="en-US" dirty="0" smtClean="0">
                <a:ea typeface="ＭＳ Ｐゴシック" pitchFamily="34" charset="-128"/>
                <a:cs typeface="Times New Roman" pitchFamily="18" charset="0"/>
              </a:rPr>
              <a:t>ecision </a:t>
            </a:r>
            <a:r>
              <a:rPr lang="en-US" b="1" dirty="0" smtClean="0">
                <a:ea typeface="ＭＳ Ｐゴシック" pitchFamily="34" charset="-128"/>
                <a:cs typeface="Times New Roman" pitchFamily="18" charset="0"/>
              </a:rPr>
              <a:t>M</a:t>
            </a:r>
            <a:r>
              <a:rPr lang="en-US" dirty="0" smtClean="0">
                <a:ea typeface="ＭＳ Ｐゴシック" pitchFamily="34" charset="-128"/>
                <a:cs typeface="Times New Roman" pitchFamily="18" charset="0"/>
              </a:rPr>
              <a:t>aking (A-CDM) </a:t>
            </a:r>
            <a:r>
              <a:rPr lang="en-US" dirty="0">
                <a:ea typeface="ＭＳ Ｐゴシック" pitchFamily="34" charset="-128"/>
                <a:cs typeface="Times New Roman" pitchFamily="18" charset="0"/>
              </a:rPr>
              <a:t>context:</a:t>
            </a:r>
          </a:p>
          <a:p>
            <a:pPr algn="just">
              <a:lnSpc>
                <a:spcPct val="100000"/>
              </a:lnSpc>
              <a:buFont typeface="Arial" charset="0"/>
              <a:buChar char="•"/>
            </a:pPr>
            <a:endParaRPr lang="en-US" sz="1000" dirty="0" smtClean="0">
              <a:solidFill>
                <a:srgbClr val="336699"/>
              </a:solidFill>
              <a:ea typeface="ＭＳ Ｐゴシック" pitchFamily="34" charset="-128"/>
              <a:cs typeface="Times New Roman" pitchFamily="18" charset="0"/>
            </a:endParaRPr>
          </a:p>
          <a:p>
            <a:pPr lvl="1" algn="just">
              <a:lnSpc>
                <a:spcPct val="100000"/>
              </a:lnSpc>
              <a:buFont typeface="Arial" charset="0"/>
              <a:buChar char="•"/>
            </a:pPr>
            <a:r>
              <a:rPr lang="en-US" b="1" dirty="0" smtClean="0">
                <a:solidFill>
                  <a:srgbClr val="FF0000"/>
                </a:solidFill>
                <a:ea typeface="ＭＳ Ｐゴシック" pitchFamily="34" charset="-128"/>
                <a:cs typeface="Times New Roman" pitchFamily="18" charset="0"/>
              </a:rPr>
              <a:t>System Availability</a:t>
            </a:r>
          </a:p>
          <a:p>
            <a:pPr lvl="1" algn="just">
              <a:lnSpc>
                <a:spcPct val="100000"/>
              </a:lnSpc>
              <a:buFont typeface="Arial" charset="0"/>
              <a:buChar char="•"/>
            </a:pPr>
            <a:r>
              <a:rPr lang="en-US" b="1" dirty="0" smtClean="0">
                <a:solidFill>
                  <a:srgbClr val="FF0000"/>
                </a:solidFill>
                <a:ea typeface="ＭＳ Ｐゴシック" pitchFamily="34" charset="-128"/>
                <a:cs typeface="Times New Roman" pitchFamily="18" charset="0"/>
              </a:rPr>
              <a:t>Data Quality</a:t>
            </a:r>
          </a:p>
          <a:p>
            <a:pPr lvl="1" algn="just">
              <a:lnSpc>
                <a:spcPct val="100000"/>
              </a:lnSpc>
              <a:buFont typeface="Arial" charset="0"/>
              <a:buChar char="•"/>
            </a:pPr>
            <a:r>
              <a:rPr lang="en-US" b="1" dirty="0" smtClean="0">
                <a:solidFill>
                  <a:srgbClr val="FF0000"/>
                </a:solidFill>
                <a:ea typeface="ＭＳ Ｐゴシック" pitchFamily="34" charset="-128"/>
                <a:cs typeface="Times New Roman" pitchFamily="18" charset="0"/>
              </a:rPr>
              <a:t>Data timeliness, delivery deadlines                                                  </a:t>
            </a:r>
          </a:p>
          <a:p>
            <a:pPr lvl="1" algn="just">
              <a:lnSpc>
                <a:spcPct val="100000"/>
              </a:lnSpc>
              <a:buFont typeface="Arial" charset="0"/>
              <a:buChar char="•"/>
            </a:pPr>
            <a:r>
              <a:rPr lang="en-US" b="1" dirty="0" smtClean="0">
                <a:solidFill>
                  <a:srgbClr val="FF0000"/>
                </a:solidFill>
                <a:ea typeface="ＭＳ Ｐゴシック" pitchFamily="34" charset="-128"/>
                <a:cs typeface="Times New Roman" pitchFamily="18" charset="0"/>
              </a:rPr>
              <a:t>Confidentiality </a:t>
            </a:r>
          </a:p>
          <a:p>
            <a:pPr algn="just">
              <a:lnSpc>
                <a:spcPct val="100000"/>
              </a:lnSpc>
              <a:buFont typeface="Arial" charset="0"/>
              <a:buChar char="•"/>
            </a:pPr>
            <a:endParaRPr lang="en-US" dirty="0" smtClean="0">
              <a:solidFill>
                <a:schemeClr val="tx1"/>
              </a:solidFill>
              <a:latin typeface="Times New Roman" pitchFamily="18" charset="0"/>
              <a:ea typeface="ＭＳ Ｐゴシック" pitchFamily="34" charset="-128"/>
              <a:cs typeface="Times New Roman" pitchFamily="18" charset="0"/>
            </a:endParaRPr>
          </a:p>
          <a:p>
            <a:pPr algn="just">
              <a:buNone/>
            </a:pPr>
            <a:endParaRPr lang="el-GR" dirty="0">
              <a:solidFill>
                <a:schemeClr val="tx1"/>
              </a:solidFill>
            </a:endParaRPr>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19</a:t>
            </a:fld>
            <a:endParaRPr lang="el-GR" dirty="0"/>
          </a:p>
        </p:txBody>
      </p:sp>
      <p:sp>
        <p:nvSpPr>
          <p:cNvPr id="7" name="6 - Δεξιό άγκιστρο"/>
          <p:cNvSpPr/>
          <p:nvPr/>
        </p:nvSpPr>
        <p:spPr>
          <a:xfrm>
            <a:off x="4788024" y="5229200"/>
            <a:ext cx="583861" cy="1340178"/>
          </a:xfrm>
          <a:prstGeom prst="rightBrace">
            <a:avLst>
              <a:gd name="adj1" fmla="val 1254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Title 3"/>
          <p:cNvSpPr>
            <a:spLocks noGrp="1"/>
          </p:cNvSpPr>
          <p:nvPr>
            <p:ph type="title"/>
          </p:nvPr>
        </p:nvSpPr>
        <p:spPr>
          <a:xfrm>
            <a:off x="107504" y="260648"/>
            <a:ext cx="7880424" cy="720080"/>
          </a:xfrm>
        </p:spPr>
        <p:txBody>
          <a:bodyPr>
            <a:noAutofit/>
          </a:bodyPr>
          <a:lstStyle/>
          <a:p>
            <a:r>
              <a:rPr lang="en-US" sz="2800" dirty="0">
                <a:latin typeface="Arial" pitchFamily="34" charset="0"/>
                <a:cs typeface="Arial" pitchFamily="34" charset="0"/>
              </a:rPr>
              <a:t>Data quality and </a:t>
            </a:r>
            <a:r>
              <a:rPr lang="en-US" sz="2800" dirty="0" smtClean="0">
                <a:latin typeface="Arial" pitchFamily="34" charset="0"/>
                <a:cs typeface="Arial" pitchFamily="34" charset="0"/>
              </a:rPr>
              <a:t>Key Performance Indicators (KPIs)</a:t>
            </a:r>
            <a:endParaRPr lang="el-GR" sz="2800" dirty="0">
              <a:latin typeface="Arial" pitchFamily="34" charset="0"/>
              <a:cs typeface="Arial" pitchFamily="34" charset="0"/>
            </a:endParaRPr>
          </a:p>
        </p:txBody>
      </p:sp>
    </p:spTree>
    <p:extLst>
      <p:ext uri="{BB962C8B-B14F-4D97-AF65-F5344CB8AC3E}">
        <p14:creationId xmlns:p14="http://schemas.microsoft.com/office/powerpoint/2010/main" val="320030233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ttp://1.bp.blogspot.com/-KRiPcCz6Kok/TnDqo_ATGwI/AAAAAAAAA9w/2QwbmSTZkqU/s320/cyber-crime-747498.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95" r="10665"/>
          <a:stretch/>
        </p:blipFill>
        <p:spPr bwMode="auto">
          <a:xfrm>
            <a:off x="7740352" y="5149373"/>
            <a:ext cx="1403648" cy="174063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75460" name="Picture 4" descr="YouTube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682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p:cNvSpPr>
            <a:spLocks noGrp="1"/>
          </p:cNvSpPr>
          <p:nvPr>
            <p:ph type="title"/>
          </p:nvPr>
        </p:nvSpPr>
        <p:spPr>
          <a:xfrm>
            <a:off x="457200" y="155448"/>
            <a:ext cx="8229600" cy="1252728"/>
          </a:xfrm>
        </p:spPr>
        <p:txBody>
          <a:bodyPr>
            <a:noAutofit/>
          </a:bodyPr>
          <a:lstStyle/>
          <a:p>
            <a:r>
              <a:rPr lang="en-GB" sz="2800" dirty="0" smtClean="0">
                <a:solidFill>
                  <a:srgbClr val="FFC800"/>
                </a:solidFill>
              </a:rPr>
              <a:t>GCC: </a:t>
            </a:r>
            <a:r>
              <a:rPr lang="en-GB" sz="3200" dirty="0" smtClean="0">
                <a:solidFill>
                  <a:srgbClr val="FFC800"/>
                </a:solidFill>
              </a:rPr>
              <a:t>Dissemination</a:t>
            </a:r>
            <a:r>
              <a:rPr lang="en-GB" sz="3200" dirty="0">
                <a:solidFill>
                  <a:srgbClr val="FFC800"/>
                </a:solidFill>
              </a:rPr>
              <a:t>:  </a:t>
            </a:r>
            <a:r>
              <a:rPr lang="en-GB" sz="4000" dirty="0" err="1" smtClean="0">
                <a:solidFill>
                  <a:srgbClr val="FFC800"/>
                </a:solidFill>
              </a:rPr>
              <a:t>CyberCrime</a:t>
            </a:r>
            <a:endParaRPr lang="en-GB" sz="4000" dirty="0">
              <a:solidFill>
                <a:srgbClr val="FFC800"/>
              </a:solidFill>
            </a:endParaRPr>
          </a:p>
        </p:txBody>
      </p:sp>
      <p:sp>
        <p:nvSpPr>
          <p:cNvPr id="12" name="Content Placeholder 4"/>
          <p:cNvSpPr txBox="1">
            <a:spLocks/>
          </p:cNvSpPr>
          <p:nvPr/>
        </p:nvSpPr>
        <p:spPr>
          <a:xfrm>
            <a:off x="457200" y="1775191"/>
            <a:ext cx="8229600" cy="4625609"/>
          </a:xfrm>
          <a:prstGeom prst="rect">
            <a:avLst/>
          </a:prstGeom>
        </p:spPr>
        <p:txBody>
          <a:bodyPr vert="horz" lIns="54864" tIns="91440" rtlCol="0">
            <a:normAutofit fontScale="850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82296" indent="0">
              <a:lnSpc>
                <a:spcPct val="150000"/>
              </a:lnSpc>
              <a:buNone/>
            </a:pPr>
            <a:r>
              <a:rPr lang="en-GB" dirty="0" err="1">
                <a:solidFill>
                  <a:srgbClr val="6E1006"/>
                </a:solidFill>
              </a:rPr>
              <a:t>CyberCrime</a:t>
            </a:r>
            <a:r>
              <a:rPr lang="en-GB" dirty="0">
                <a:solidFill>
                  <a:srgbClr val="6E1006"/>
                </a:solidFill>
              </a:rPr>
              <a:t> (CC) </a:t>
            </a:r>
            <a:r>
              <a:rPr lang="en-GB" dirty="0" smtClean="0">
                <a:solidFill>
                  <a:srgbClr val="6E1006"/>
                </a:solidFill>
              </a:rPr>
              <a:t>comprises (</a:t>
            </a:r>
            <a:r>
              <a:rPr lang="en-GB" i="1" dirty="0" smtClean="0">
                <a:solidFill>
                  <a:srgbClr val="6E1006"/>
                </a:solidFill>
              </a:rPr>
              <a:t>EU definition</a:t>
            </a:r>
            <a:r>
              <a:rPr lang="en-GB" dirty="0" smtClean="0">
                <a:solidFill>
                  <a:srgbClr val="6E1006"/>
                </a:solidFill>
              </a:rPr>
              <a:t>):</a:t>
            </a:r>
          </a:p>
          <a:p>
            <a:pPr>
              <a:lnSpc>
                <a:spcPct val="150000"/>
              </a:lnSpc>
            </a:pPr>
            <a:r>
              <a:rPr lang="en-GB" sz="2800" dirty="0">
                <a:solidFill>
                  <a:srgbClr val="C00000"/>
                </a:solidFill>
              </a:rPr>
              <a:t>Traditional forms of crime </a:t>
            </a:r>
            <a:r>
              <a:rPr lang="en-GB" sz="2800" dirty="0"/>
              <a:t>such as fraud or forgery, </a:t>
            </a:r>
            <a:r>
              <a:rPr lang="en-GB" sz="2800" dirty="0">
                <a:solidFill>
                  <a:srgbClr val="C00000"/>
                </a:solidFill>
              </a:rPr>
              <a:t>committed over electronic communication networks and information systems</a:t>
            </a:r>
            <a:r>
              <a:rPr lang="en-GB" sz="2800" dirty="0"/>
              <a:t>;</a:t>
            </a:r>
          </a:p>
          <a:p>
            <a:pPr>
              <a:lnSpc>
                <a:spcPct val="150000"/>
              </a:lnSpc>
            </a:pPr>
            <a:r>
              <a:rPr lang="en-GB" sz="2800" dirty="0">
                <a:solidFill>
                  <a:srgbClr val="C00000"/>
                </a:solidFill>
              </a:rPr>
              <a:t>Publication of illegal content over electronic media </a:t>
            </a:r>
            <a:r>
              <a:rPr lang="en-GB" sz="2800" dirty="0"/>
              <a:t>(e.g., child sexual abuse material, or incitement to racial hatred);</a:t>
            </a:r>
          </a:p>
          <a:p>
            <a:pPr>
              <a:lnSpc>
                <a:spcPct val="150000"/>
              </a:lnSpc>
            </a:pPr>
            <a:r>
              <a:rPr lang="en-GB" sz="2800" dirty="0">
                <a:solidFill>
                  <a:srgbClr val="C00000"/>
                </a:solidFill>
              </a:rPr>
              <a:t>Crimes unique to electronic networks</a:t>
            </a:r>
            <a:r>
              <a:rPr lang="en-GB" sz="2800" dirty="0"/>
              <a:t>, e.g., attacks against information systems, denial of service and hacking. </a:t>
            </a:r>
          </a:p>
        </p:txBody>
      </p:sp>
    </p:spTree>
    <p:extLst>
      <p:ext uri="{BB962C8B-B14F-4D97-AF65-F5344CB8AC3E}">
        <p14:creationId xmlns:p14="http://schemas.microsoft.com/office/powerpoint/2010/main" val="3928139065"/>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up)">
                                      <p:cBhvr>
                                        <p:cTn id="7" dur="1000"/>
                                        <p:tgtEl>
                                          <p:spTgt spid="12">
                                            <p:txEl>
                                              <p:pRg st="1" end="1"/>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up)">
                                      <p:cBhvr>
                                        <p:cTn id="11" dur="1000"/>
                                        <p:tgtEl>
                                          <p:spTgt spid="12">
                                            <p:txEl>
                                              <p:pRg st="2" end="2"/>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wipe(up)">
                                      <p:cBhvr>
                                        <p:cTn id="15" dur="1000"/>
                                        <p:tgtEl>
                                          <p:spTgt spid="12">
                                            <p:txEl>
                                              <p:pRg st="3" end="3"/>
                                            </p:txEl>
                                          </p:spTgt>
                                        </p:tgtEl>
                                      </p:cBhvr>
                                    </p:animEffec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uiExpand="1"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521024"/>
            <a:ext cx="8640960" cy="5184576"/>
          </a:xfrm>
        </p:spPr>
        <p:txBody>
          <a:bodyPr>
            <a:normAutofit/>
          </a:bodyPr>
          <a:lstStyle/>
          <a:p>
            <a:pPr>
              <a:lnSpc>
                <a:spcPct val="100000"/>
              </a:lnSpc>
              <a:buNone/>
            </a:pPr>
            <a:r>
              <a:rPr lang="en-US" sz="2000" dirty="0" smtClean="0"/>
              <a:t>The Dynamic Multi-Stakeholder system consists of </a:t>
            </a:r>
            <a:r>
              <a:rPr lang="en-US" sz="2000" b="1" dirty="0" smtClean="0"/>
              <a:t>4-levels of abstraction</a:t>
            </a:r>
          </a:p>
          <a:p>
            <a:pPr algn="ctr">
              <a:lnSpc>
                <a:spcPct val="100000"/>
              </a:lnSpc>
              <a:buNone/>
            </a:pPr>
            <a:endParaRPr lang="en-US" sz="800" dirty="0" smtClean="0"/>
          </a:p>
          <a:p>
            <a:pPr marL="457200" indent="-457200" algn="just">
              <a:lnSpc>
                <a:spcPct val="100000"/>
              </a:lnSpc>
              <a:buAutoNum type="arabicPeriod"/>
            </a:pPr>
            <a:r>
              <a:rPr lang="en-US" sz="2000" b="1" u="sng" dirty="0" smtClean="0"/>
              <a:t>Core ontology structure:</a:t>
            </a:r>
            <a:r>
              <a:rPr lang="en-US" sz="2000" b="1" dirty="0" smtClean="0"/>
              <a:t>  </a:t>
            </a:r>
            <a:r>
              <a:rPr lang="en-US" sz="2000" dirty="0" smtClean="0"/>
              <a:t>to model System and its assets subject to threats and protected by Counter-measures (</a:t>
            </a:r>
            <a:r>
              <a:rPr lang="en-US" sz="2000" b="1" u="sng" dirty="0" smtClean="0"/>
              <a:t>controls</a:t>
            </a:r>
            <a:r>
              <a:rPr lang="en-US" sz="2000" dirty="0" smtClean="0"/>
              <a:t>).</a:t>
            </a:r>
          </a:p>
          <a:p>
            <a:pPr marL="457200" indent="-457200" algn="just">
              <a:lnSpc>
                <a:spcPct val="100000"/>
              </a:lnSpc>
              <a:buNone/>
            </a:pPr>
            <a:endParaRPr lang="en-US" sz="100" dirty="0" smtClean="0"/>
          </a:p>
          <a:p>
            <a:pPr marL="457200" indent="-457200" algn="just">
              <a:lnSpc>
                <a:spcPct val="100000"/>
              </a:lnSpc>
              <a:buNone/>
            </a:pPr>
            <a:r>
              <a:rPr lang="en-US" sz="1800" b="1" dirty="0" smtClean="0"/>
              <a:t>2</a:t>
            </a:r>
            <a:r>
              <a:rPr lang="en-US" dirty="0" smtClean="0"/>
              <a:t>.		</a:t>
            </a:r>
            <a:r>
              <a:rPr lang="en-US" sz="2000" b="1" u="sng" dirty="0" smtClean="0"/>
              <a:t>Dependability model:</a:t>
            </a:r>
            <a:r>
              <a:rPr lang="en-US" sz="2000" b="1" dirty="0" smtClean="0"/>
              <a:t>   </a:t>
            </a:r>
            <a:r>
              <a:rPr lang="en-US" sz="2000" dirty="0" smtClean="0"/>
              <a:t>describing system independent: assets, threats, controls. </a:t>
            </a:r>
            <a:r>
              <a:rPr lang="en-US" sz="2000" b="1" dirty="0" smtClean="0"/>
              <a:t>Only</a:t>
            </a:r>
            <a:r>
              <a:rPr lang="en-US" sz="2000" dirty="0" smtClean="0"/>
              <a:t> </a:t>
            </a:r>
            <a:r>
              <a:rPr lang="en-US" sz="2000" b="1" dirty="0" smtClean="0"/>
              <a:t>OWL classes </a:t>
            </a:r>
            <a:r>
              <a:rPr lang="en-US" sz="2000" dirty="0" smtClean="0"/>
              <a:t>and </a:t>
            </a:r>
            <a:r>
              <a:rPr lang="en-US" sz="2000" b="1" dirty="0" smtClean="0"/>
              <a:t>relationships </a:t>
            </a:r>
            <a:r>
              <a:rPr lang="en-US" sz="2000" dirty="0" smtClean="0"/>
              <a:t>are used.  </a:t>
            </a:r>
          </a:p>
          <a:p>
            <a:pPr marL="457200" indent="-457200" algn="just">
              <a:lnSpc>
                <a:spcPct val="100000"/>
              </a:lnSpc>
              <a:buAutoNum type="arabicPeriod"/>
            </a:pPr>
            <a:endParaRPr lang="en-US" sz="400" dirty="0" smtClean="0"/>
          </a:p>
          <a:p>
            <a:pPr marL="457200" indent="-457200" algn="just">
              <a:lnSpc>
                <a:spcPct val="100000"/>
              </a:lnSpc>
              <a:buAutoNum type="arabicPeriod" startAt="3"/>
            </a:pPr>
            <a:r>
              <a:rPr lang="en-US" sz="2000" b="1" u="sng" dirty="0" smtClean="0"/>
              <a:t>Abstract system model</a:t>
            </a:r>
            <a:r>
              <a:rPr lang="en-US" sz="2000" u="sng" dirty="0" smtClean="0"/>
              <a:t>:</a:t>
            </a:r>
            <a:r>
              <a:rPr lang="en-US" sz="2000" dirty="0" smtClean="0"/>
              <a:t>  describes system-specific threats and counter-actions.  </a:t>
            </a:r>
          </a:p>
          <a:p>
            <a:pPr marL="457200" indent="-457200" algn="just">
              <a:lnSpc>
                <a:spcPct val="100000"/>
              </a:lnSpc>
              <a:buAutoNum type="arabicPeriod" startAt="3"/>
            </a:pPr>
            <a:endParaRPr lang="en-US" sz="700" dirty="0" smtClean="0"/>
          </a:p>
          <a:p>
            <a:pPr marL="457200" indent="-457200" algn="just">
              <a:lnSpc>
                <a:spcPct val="100000"/>
              </a:lnSpc>
              <a:buAutoNum type="arabicPeriod" startAt="3"/>
            </a:pPr>
            <a:r>
              <a:rPr lang="en-US" sz="2000" b="1" u="sng" dirty="0" smtClean="0"/>
              <a:t>Concrete system model</a:t>
            </a:r>
            <a:r>
              <a:rPr lang="en-US" sz="2000" u="sng" dirty="0"/>
              <a:t>:</a:t>
            </a:r>
            <a:r>
              <a:rPr lang="en-US" sz="2000" dirty="0" smtClean="0"/>
              <a:t>  provides snapshots of the running system and instances of the participating assets + </a:t>
            </a:r>
            <a:r>
              <a:rPr lang="en-US" sz="2000" dirty="0" err="1" smtClean="0"/>
              <a:t>contextualised</a:t>
            </a:r>
            <a:r>
              <a:rPr lang="en-US" sz="2000" dirty="0" smtClean="0"/>
              <a:t> threats &amp; controls</a:t>
            </a:r>
            <a:r>
              <a:rPr lang="en-US" dirty="0" smtClean="0"/>
              <a:t>. </a:t>
            </a:r>
          </a:p>
          <a:p>
            <a:pPr marL="457200" indent="-457200">
              <a:lnSpc>
                <a:spcPct val="100000"/>
              </a:lnSpc>
              <a:buNone/>
            </a:pPr>
            <a:r>
              <a:rPr lang="en-US" sz="2000" dirty="0" smtClean="0"/>
              <a:t>				</a:t>
            </a:r>
            <a:endParaRPr lang="en-US" sz="2000" u="sng" dirty="0" smtClean="0">
              <a:solidFill>
                <a:srgbClr val="FF0000"/>
              </a:solidFill>
            </a:endParaRPr>
          </a:p>
          <a:p>
            <a:pPr marL="457200" indent="-457200">
              <a:lnSpc>
                <a:spcPct val="100000"/>
              </a:lnSpc>
              <a:buNone/>
            </a:pPr>
            <a:endParaRPr lang="en-US" dirty="0" smtClean="0"/>
          </a:p>
          <a:p>
            <a:pPr marL="457200" indent="-457200">
              <a:lnSpc>
                <a:spcPct val="100000"/>
              </a:lnSpc>
              <a:buAutoNum type="arabicPeriod"/>
            </a:pPr>
            <a:endParaRPr lang="en-US" u="sng" dirty="0" smtClean="0"/>
          </a:p>
          <a:p>
            <a:endParaRPr lang="el-GR" dirty="0"/>
          </a:p>
        </p:txBody>
      </p:sp>
      <p:sp>
        <p:nvSpPr>
          <p:cNvPr id="4" name="Title 3"/>
          <p:cNvSpPr>
            <a:spLocks noGrp="1"/>
          </p:cNvSpPr>
          <p:nvPr>
            <p:ph type="title"/>
          </p:nvPr>
        </p:nvSpPr>
        <p:spPr>
          <a:xfrm>
            <a:off x="179512" y="188640"/>
            <a:ext cx="7364288" cy="936104"/>
          </a:xfrm>
        </p:spPr>
        <p:txBody>
          <a:bodyPr>
            <a:noAutofit/>
          </a:bodyPr>
          <a:lstStyle/>
          <a:p>
            <a:r>
              <a:rPr lang="en-US" sz="2800" b="1" dirty="0" smtClean="0">
                <a:effectLst/>
                <a:latin typeface="Arial" pitchFamily="34" charset="0"/>
                <a:cs typeface="Arial" pitchFamily="34" charset="0"/>
              </a:rPr>
              <a:t>Semantics Systems Modeling Aspects: The CI Modeling Challenge</a:t>
            </a:r>
            <a:endParaRPr lang="el-GR" sz="2800" b="1" dirty="0">
              <a:effectLst/>
              <a:latin typeface="Arial" pitchFamily="34" charset="0"/>
              <a:cs typeface="Arial" pitchFamily="34" charset="0"/>
            </a:endParaRPr>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20</a:t>
            </a:fld>
            <a:endParaRPr lang="el-GR" dirty="0"/>
          </a:p>
        </p:txBody>
      </p:sp>
    </p:spTree>
    <p:extLst>
      <p:ext uri="{BB962C8B-B14F-4D97-AF65-F5344CB8AC3E}">
        <p14:creationId xmlns:p14="http://schemas.microsoft.com/office/powerpoint/2010/main" val="385123030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501552"/>
            <a:ext cx="9036496" cy="5661248"/>
          </a:xfrm>
        </p:spPr>
        <p:txBody>
          <a:bodyPr>
            <a:normAutofit/>
          </a:bodyPr>
          <a:lstStyle/>
          <a:p>
            <a:pPr marL="457200" indent="-457200" algn="just">
              <a:buFont typeface="+mj-lt"/>
              <a:buAutoNum type="arabicPeriod"/>
            </a:pPr>
            <a:r>
              <a:rPr lang="en-US" sz="2000" b="1" u="sng" dirty="0" smtClean="0"/>
              <a:t>The Semantic Ontology </a:t>
            </a:r>
            <a:r>
              <a:rPr lang="en-US" sz="2000" dirty="0" smtClean="0"/>
              <a:t>is constructed so that: </a:t>
            </a:r>
          </a:p>
          <a:p>
            <a:pPr marL="527050" indent="-260350" algn="just">
              <a:tabLst>
                <a:tab pos="533400" algn="l"/>
              </a:tabLst>
            </a:pPr>
            <a:r>
              <a:rPr lang="en-US" sz="2000" b="1" dirty="0" smtClean="0"/>
              <a:t>Only</a:t>
            </a:r>
            <a:r>
              <a:rPr lang="en-US" sz="2000" dirty="0" smtClean="0"/>
              <a:t> </a:t>
            </a:r>
            <a:r>
              <a:rPr lang="en-US" sz="2000" b="1" dirty="0" smtClean="0"/>
              <a:t>OWL Classes </a:t>
            </a:r>
            <a:r>
              <a:rPr lang="en-US" sz="2000" dirty="0" smtClean="0"/>
              <a:t>are used for design-time </a:t>
            </a:r>
            <a:r>
              <a:rPr lang="en-US" sz="2000" dirty="0" err="1" smtClean="0"/>
              <a:t>modelling</a:t>
            </a:r>
            <a:r>
              <a:rPr lang="en-US" sz="2000" dirty="0" smtClean="0"/>
              <a:t> </a:t>
            </a:r>
          </a:p>
          <a:p>
            <a:pPr marL="527050" indent="-260350" algn="just">
              <a:lnSpc>
                <a:spcPct val="100000"/>
              </a:lnSpc>
              <a:tabLst>
                <a:tab pos="533400" algn="l"/>
              </a:tabLst>
            </a:pPr>
            <a:r>
              <a:rPr lang="en-US" sz="2000" b="1" dirty="0" smtClean="0"/>
              <a:t>OWL Instances </a:t>
            </a:r>
            <a:r>
              <a:rPr lang="en-US" sz="2000" dirty="0" smtClean="0"/>
              <a:t>are used for </a:t>
            </a:r>
            <a:r>
              <a:rPr lang="en-US" sz="2000" dirty="0" err="1" smtClean="0"/>
              <a:t>modelling</a:t>
            </a:r>
            <a:r>
              <a:rPr lang="en-US" sz="2000" dirty="0" smtClean="0"/>
              <a:t> the Run–Time System Composition</a:t>
            </a:r>
          </a:p>
          <a:p>
            <a:pPr marL="527050" indent="-260350" algn="just">
              <a:lnSpc>
                <a:spcPct val="100000"/>
              </a:lnSpc>
              <a:tabLst>
                <a:tab pos="533400" algn="l"/>
              </a:tabLst>
            </a:pPr>
            <a:r>
              <a:rPr lang="en-US" sz="2000" dirty="0" smtClean="0"/>
              <a:t> </a:t>
            </a:r>
            <a:r>
              <a:rPr lang="en-US" sz="2000" b="1" dirty="0" smtClean="0"/>
              <a:t>Security expertise </a:t>
            </a:r>
            <a:r>
              <a:rPr lang="en-US" sz="2000" dirty="0" smtClean="0"/>
              <a:t>is added at design time in the OWL classes</a:t>
            </a:r>
          </a:p>
          <a:p>
            <a:pPr marL="527050" indent="-260350" algn="just">
              <a:lnSpc>
                <a:spcPct val="100000"/>
              </a:lnSpc>
              <a:buNone/>
              <a:tabLst>
                <a:tab pos="533400" algn="l"/>
              </a:tabLst>
            </a:pPr>
            <a:endParaRPr lang="en-US" sz="800" dirty="0" smtClean="0"/>
          </a:p>
          <a:p>
            <a:pPr marL="457200" indent="-457200" algn="just">
              <a:lnSpc>
                <a:spcPct val="110000"/>
              </a:lnSpc>
              <a:buFont typeface="+mj-lt"/>
              <a:buAutoNum type="arabicPeriod" startAt="2"/>
            </a:pPr>
            <a:r>
              <a:rPr lang="en-US" sz="2000" b="1" u="sng" dirty="0" smtClean="0"/>
              <a:t>The</a:t>
            </a:r>
            <a:r>
              <a:rPr lang="en-US" b="1" u="sng" dirty="0" smtClean="0"/>
              <a:t> </a:t>
            </a:r>
            <a:r>
              <a:rPr lang="en-US" sz="2000" b="1" u="sng" dirty="0" smtClean="0"/>
              <a:t>Dependability model </a:t>
            </a:r>
            <a:r>
              <a:rPr lang="en-US" sz="2000" dirty="0" smtClean="0"/>
              <a:t>provides the  first step to develop the </a:t>
            </a:r>
            <a:r>
              <a:rPr lang="en-US" sz="2000" u="sng" dirty="0" smtClean="0"/>
              <a:t>Abstract System </a:t>
            </a:r>
            <a:r>
              <a:rPr lang="en-US" sz="2000" dirty="0" smtClean="0"/>
              <a:t>Model which is a </a:t>
            </a:r>
            <a:r>
              <a:rPr lang="en-US" sz="2000" i="1" u="sng" dirty="0" smtClean="0"/>
              <a:t>Design – Time Model </a:t>
            </a:r>
            <a:r>
              <a:rPr lang="en-US" sz="2000" dirty="0" smtClean="0"/>
              <a:t>of the system that will be composed dynamically  “On the Fly”</a:t>
            </a:r>
          </a:p>
          <a:p>
            <a:pPr marL="457200" indent="-457200" algn="just">
              <a:lnSpc>
                <a:spcPct val="110000"/>
              </a:lnSpc>
              <a:buFont typeface="+mj-lt"/>
              <a:buAutoNum type="arabicPeriod" startAt="2"/>
            </a:pPr>
            <a:endParaRPr lang="en-US" sz="300" dirty="0" smtClean="0"/>
          </a:p>
          <a:p>
            <a:pPr marL="457200" indent="-457200" algn="just">
              <a:lnSpc>
                <a:spcPct val="110000"/>
              </a:lnSpc>
              <a:buFont typeface="+mj-lt"/>
              <a:buAutoNum type="arabicPeriod" startAt="2"/>
            </a:pPr>
            <a:r>
              <a:rPr lang="en-US" sz="2000" dirty="0" smtClean="0"/>
              <a:t> </a:t>
            </a:r>
            <a:r>
              <a:rPr lang="en-US" sz="2000" b="1" u="sng" dirty="0" smtClean="0"/>
              <a:t>The</a:t>
            </a:r>
            <a:r>
              <a:rPr lang="en-US" b="1" u="sng" dirty="0" smtClean="0"/>
              <a:t> </a:t>
            </a:r>
            <a:r>
              <a:rPr lang="en-US" sz="2000" b="1" u="sng" dirty="0" smtClean="0"/>
              <a:t>Concrete Model Generator </a:t>
            </a:r>
            <a:r>
              <a:rPr lang="en-US" sz="2000" dirty="0" smtClean="0"/>
              <a:t>is connected to the monitoring subsystem to create a model of the Running System.</a:t>
            </a:r>
          </a:p>
          <a:p>
            <a:pPr marL="457200" indent="-457200" algn="just">
              <a:lnSpc>
                <a:spcPct val="110000"/>
              </a:lnSpc>
              <a:buFont typeface="+mj-lt"/>
              <a:buAutoNum type="arabicPeriod" startAt="2"/>
            </a:pPr>
            <a:endParaRPr lang="en-US" sz="900" dirty="0" smtClean="0"/>
          </a:p>
          <a:p>
            <a:pPr marL="457200" indent="-457200" algn="just">
              <a:lnSpc>
                <a:spcPct val="110000"/>
              </a:lnSpc>
              <a:buNone/>
            </a:pPr>
            <a:r>
              <a:rPr lang="en-US" sz="2000" dirty="0" smtClean="0"/>
              <a:t>       </a:t>
            </a:r>
            <a:r>
              <a:rPr lang="en-US" sz="2000" dirty="0" smtClean="0">
                <a:solidFill>
                  <a:srgbClr val="FF0000"/>
                </a:solidFill>
              </a:rPr>
              <a:t>The Concrete Model is Automatically Generated from System   Monitoring Data for Machine Reasoning</a:t>
            </a:r>
            <a:r>
              <a:rPr lang="en-US" sz="2000" dirty="0" smtClean="0"/>
              <a:t>. </a:t>
            </a:r>
          </a:p>
          <a:p>
            <a:pPr>
              <a:lnSpc>
                <a:spcPct val="100000"/>
              </a:lnSpc>
            </a:pPr>
            <a:endParaRPr lang="el-GR" sz="2000"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21</a:t>
            </a:fld>
            <a:endParaRPr lang="el-GR" dirty="0"/>
          </a:p>
        </p:txBody>
      </p:sp>
      <p:sp>
        <p:nvSpPr>
          <p:cNvPr id="4" name="Title 3"/>
          <p:cNvSpPr>
            <a:spLocks noGrp="1"/>
          </p:cNvSpPr>
          <p:nvPr>
            <p:ph type="title"/>
          </p:nvPr>
        </p:nvSpPr>
        <p:spPr>
          <a:xfrm>
            <a:off x="251520" y="332656"/>
            <a:ext cx="7776864" cy="648072"/>
          </a:xfrm>
        </p:spPr>
        <p:txBody>
          <a:bodyPr>
            <a:noAutofit/>
          </a:bodyPr>
          <a:lstStyle/>
          <a:p>
            <a:r>
              <a:rPr lang="en-US" sz="2800" dirty="0" smtClean="0">
                <a:latin typeface="Arial" pitchFamily="34" charset="0"/>
                <a:cs typeface="Arial" pitchFamily="34" charset="0"/>
              </a:rPr>
              <a:t>Brief </a:t>
            </a:r>
            <a:r>
              <a:rPr lang="en-US" sz="2800" dirty="0">
                <a:latin typeface="Arial" pitchFamily="34" charset="0"/>
                <a:cs typeface="Arial" pitchFamily="34" charset="0"/>
              </a:rPr>
              <a:t>Analysis of </a:t>
            </a:r>
            <a:r>
              <a:rPr lang="en-US" sz="2800" dirty="0" smtClean="0">
                <a:latin typeface="Arial" pitchFamily="34" charset="0"/>
                <a:cs typeface="Arial" pitchFamily="34" charset="0"/>
              </a:rPr>
              <a:t>adopted System Ontology &amp; CI Modeling</a:t>
            </a:r>
            <a:endParaRPr lang="el-GR" sz="2800" dirty="0">
              <a:latin typeface="Arial" pitchFamily="34" charset="0"/>
              <a:cs typeface="Arial" pitchFamily="34" charset="0"/>
            </a:endParaRPr>
          </a:p>
        </p:txBody>
      </p:sp>
    </p:spTree>
    <p:extLst>
      <p:ext uri="{BB962C8B-B14F-4D97-AF65-F5344CB8AC3E}">
        <p14:creationId xmlns:p14="http://schemas.microsoft.com/office/powerpoint/2010/main" val="342758440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292100"/>
            <a:ext cx="7448376" cy="990600"/>
          </a:xfrm>
        </p:spPr>
        <p:txBody>
          <a:bodyPr>
            <a:normAutofit/>
          </a:bodyPr>
          <a:lstStyle/>
          <a:p>
            <a:r>
              <a:rPr lang="en-US" sz="3200" dirty="0"/>
              <a:t>Innovation</a:t>
            </a:r>
            <a:r>
              <a:rPr lang="en-US" sz="3200" dirty="0" smtClean="0"/>
              <a:t> </a:t>
            </a:r>
            <a:r>
              <a:rPr lang="en-US" sz="3200" dirty="0"/>
              <a:t>of the Approach</a:t>
            </a:r>
            <a:endParaRPr lang="el-GR" sz="3200" dirty="0"/>
          </a:p>
        </p:txBody>
      </p:sp>
      <p:sp>
        <p:nvSpPr>
          <p:cNvPr id="3" name="2 - Θέση περιεχομένου"/>
          <p:cNvSpPr>
            <a:spLocks noGrp="1"/>
          </p:cNvSpPr>
          <p:nvPr>
            <p:ph idx="1"/>
          </p:nvPr>
        </p:nvSpPr>
        <p:spPr>
          <a:xfrm>
            <a:off x="179512" y="1521024"/>
            <a:ext cx="8784976" cy="5184576"/>
          </a:xfrm>
        </p:spPr>
        <p:txBody>
          <a:bodyPr/>
          <a:lstStyle/>
          <a:p>
            <a:pPr algn="just"/>
            <a:r>
              <a:rPr lang="en-US" sz="2400" dirty="0" smtClean="0"/>
              <a:t>The </a:t>
            </a:r>
            <a:r>
              <a:rPr lang="en-US" sz="2400" dirty="0" err="1" smtClean="0"/>
              <a:t>Modelling</a:t>
            </a:r>
            <a:r>
              <a:rPr lang="en-US" sz="2400" dirty="0" smtClean="0"/>
              <a:t> approach is constructed using Semantics </a:t>
            </a:r>
            <a:r>
              <a:rPr lang="en-US" sz="2400" dirty="0" err="1" smtClean="0"/>
              <a:t>Modelling</a:t>
            </a:r>
            <a:r>
              <a:rPr lang="en-US" sz="2400" dirty="0" smtClean="0"/>
              <a:t> for Intelligent Machine Reasoning Automated threat analysis and Risk estimation when the system is composed at “</a:t>
            </a:r>
            <a:r>
              <a:rPr lang="en-US" sz="2400" u="sng" dirty="0" smtClean="0"/>
              <a:t>Run-Time”.</a:t>
            </a:r>
          </a:p>
          <a:p>
            <a:pPr marL="119062" indent="0" algn="just">
              <a:buNone/>
            </a:pPr>
            <a:endParaRPr lang="en-US" sz="2400" u="sng" dirty="0" smtClean="0"/>
          </a:p>
          <a:p>
            <a:pPr algn="just">
              <a:buNone/>
            </a:pPr>
            <a:endParaRPr lang="en-US" sz="600" u="sng" dirty="0" smtClean="0"/>
          </a:p>
          <a:p>
            <a:pPr algn="just"/>
            <a:r>
              <a:rPr lang="en-US" sz="2400" dirty="0" smtClean="0"/>
              <a:t>The design – time Service Oriented Dynamic models are abstract: They describe the structure </a:t>
            </a:r>
            <a:r>
              <a:rPr lang="en-US" sz="2400" u="sng" dirty="0" smtClean="0"/>
              <a:t>but NOT </a:t>
            </a:r>
            <a:r>
              <a:rPr lang="en-US" sz="2400" dirty="0" smtClean="0"/>
              <a:t>the composition of the system </a:t>
            </a:r>
            <a:r>
              <a:rPr lang="en-US" sz="2400" u="sng" dirty="0" smtClean="0"/>
              <a:t>which is NOT KNOWN </a:t>
            </a:r>
            <a:r>
              <a:rPr lang="en-US" sz="2400" dirty="0" smtClean="0"/>
              <a:t>until “Run-Time”. </a:t>
            </a:r>
          </a:p>
          <a:p>
            <a:pPr algn="just"/>
            <a:endParaRPr lang="el-GR" u="sng"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22</a:t>
            </a:fld>
            <a:endParaRPr lang="el-GR" dirty="0"/>
          </a:p>
        </p:txBody>
      </p:sp>
    </p:spTree>
    <p:extLst>
      <p:ext uri="{BB962C8B-B14F-4D97-AF65-F5344CB8AC3E}">
        <p14:creationId xmlns:p14="http://schemas.microsoft.com/office/powerpoint/2010/main" val="17521390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23</a:t>
            </a:fld>
            <a:endParaRPr lang="el-GR" dirty="0"/>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72816"/>
            <a:ext cx="842493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251520" y="5877272"/>
            <a:ext cx="8363272" cy="504056"/>
          </a:xfrm>
          <a:prstGeom prst="rect">
            <a:avLst/>
          </a:prstGeom>
        </p:spPr>
        <p:txBody>
          <a:bodyPr vert="horz" lIns="91440" tIns="45720" rIns="91440" bIns="45720" rtlCol="0">
            <a:normAutofit fontScale="92500" lnSpcReduction="10000"/>
          </a:bodyPr>
          <a:lstStyle/>
          <a:p>
            <a:pPr marL="355600" marR="0" lvl="0" indent="-355600" algn="l" defTabSz="914400" rtl="0" eaLnBrk="1" fontAlgn="auto" latinLnBrk="0" hangingPunct="1">
              <a:lnSpc>
                <a:spcPct val="150000"/>
              </a:lnSpc>
              <a:spcBef>
                <a:spcPct val="20000"/>
              </a:spcBef>
              <a:spcAft>
                <a:spcPts val="0"/>
              </a:spcAft>
              <a:buClr>
                <a:srgbClr val="336699"/>
              </a:buClr>
              <a:buSzPct val="85000"/>
              <a:buFont typeface="Century Gothic" pitchFamily="34" charset="0"/>
              <a:buChar char="●"/>
              <a:tabLst>
                <a:tab pos="273050" algn="l"/>
              </a:tabLst>
              <a:defRPr/>
            </a:pPr>
            <a:r>
              <a:rPr kumimoji="0" lang="en-GB" sz="2000" b="0" i="0" u="none" strike="noStrike" kern="1200" cap="none" spc="0" normalizeH="0" baseline="0" noProof="0" dirty="0" smtClean="0">
                <a:ln>
                  <a:noFill/>
                </a:ln>
                <a:effectLst/>
                <a:uLnTx/>
                <a:uFillTx/>
                <a:latin typeface="+mn-lt"/>
                <a:ea typeface="+mn-ea"/>
                <a:cs typeface="+mn-cs"/>
              </a:rPr>
              <a:t>This basic system structure, determines what reasoning </a:t>
            </a:r>
            <a:r>
              <a:rPr kumimoji="0" lang="en-GB" sz="2000" b="0" i="0" u="none" strike="noStrike" kern="1200" cap="none" spc="0" normalizeH="0" noProof="0" dirty="0" smtClean="0">
                <a:ln>
                  <a:noFill/>
                </a:ln>
                <a:effectLst/>
                <a:uLnTx/>
                <a:uFillTx/>
                <a:latin typeface="+mn-lt"/>
                <a:ea typeface="+mn-ea"/>
                <a:cs typeface="+mn-cs"/>
              </a:rPr>
              <a:t> is</a:t>
            </a:r>
            <a:r>
              <a:rPr kumimoji="0" lang="en-GB" sz="2000" b="0" i="0" u="none" strike="noStrike" kern="1200" cap="none" spc="0" normalizeH="0" baseline="0" noProof="0" dirty="0" smtClean="0">
                <a:ln>
                  <a:noFill/>
                </a:ln>
                <a:effectLst/>
                <a:uLnTx/>
                <a:uFillTx/>
                <a:latin typeface="+mn-lt"/>
                <a:ea typeface="+mn-ea"/>
                <a:cs typeface="+mn-cs"/>
              </a:rPr>
              <a:t> used</a:t>
            </a:r>
          </a:p>
        </p:txBody>
      </p:sp>
      <p:sp>
        <p:nvSpPr>
          <p:cNvPr id="3" name="Title 2"/>
          <p:cNvSpPr>
            <a:spLocks noGrp="1"/>
          </p:cNvSpPr>
          <p:nvPr>
            <p:ph type="title"/>
          </p:nvPr>
        </p:nvSpPr>
        <p:spPr>
          <a:xfrm>
            <a:off x="251520" y="260648"/>
            <a:ext cx="7304360" cy="720080"/>
          </a:xfrm>
        </p:spPr>
        <p:txBody>
          <a:bodyPr>
            <a:noAutofit/>
          </a:bodyPr>
          <a:lstStyle/>
          <a:p>
            <a:r>
              <a:rPr lang="en-US" sz="3200" dirty="0"/>
              <a:t>Core System Domain Ontology Schematic</a:t>
            </a:r>
            <a:endParaRPr lang="el-GR" sz="3200" dirty="0"/>
          </a:p>
        </p:txBody>
      </p:sp>
    </p:spTree>
    <p:extLst>
      <p:ext uri="{BB962C8B-B14F-4D97-AF65-F5344CB8AC3E}">
        <p14:creationId xmlns:p14="http://schemas.microsoft.com/office/powerpoint/2010/main" val="112948465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1524000"/>
            <a:ext cx="8568952" cy="5073352"/>
          </a:xfrm>
        </p:spPr>
        <p:txBody>
          <a:bodyPr/>
          <a:lstStyle/>
          <a:p>
            <a:pPr marL="514350" indent="-514350" algn="just">
              <a:lnSpc>
                <a:spcPct val="100000"/>
              </a:lnSpc>
              <a:buFont typeface="+mj-lt"/>
              <a:buAutoNum type="arabicPeriod"/>
              <a:defRPr/>
            </a:pPr>
            <a:r>
              <a:rPr lang="en-US" sz="2400" dirty="0" smtClean="0">
                <a:latin typeface="Arial" pitchFamily="34" charset="0"/>
                <a:cs typeface="Arial" pitchFamily="34" charset="0"/>
              </a:rPr>
              <a:t>Unauthorized Access (to the service) </a:t>
            </a:r>
          </a:p>
          <a:p>
            <a:pPr marL="514350" indent="-514350" algn="just">
              <a:lnSpc>
                <a:spcPct val="100000"/>
              </a:lnSpc>
              <a:buFont typeface="+mj-lt"/>
              <a:buAutoNum type="arabicPeriod"/>
              <a:defRPr/>
            </a:pPr>
            <a:r>
              <a:rPr lang="en-US" sz="2400" dirty="0" smtClean="0">
                <a:latin typeface="Arial" pitchFamily="34" charset="0"/>
                <a:cs typeface="Arial" pitchFamily="34" charset="0"/>
              </a:rPr>
              <a:t>Data traffic Snooping</a:t>
            </a:r>
          </a:p>
          <a:p>
            <a:pPr marL="514350" indent="-514350" algn="just">
              <a:lnSpc>
                <a:spcPct val="100000"/>
              </a:lnSpc>
              <a:buFont typeface="+mj-lt"/>
              <a:buAutoNum type="arabicPeriod"/>
              <a:defRPr/>
            </a:pPr>
            <a:r>
              <a:rPr lang="en-US" sz="2400" dirty="0" smtClean="0">
                <a:latin typeface="Arial" pitchFamily="34" charset="0"/>
                <a:cs typeface="Arial" pitchFamily="34" charset="0"/>
              </a:rPr>
              <a:t>Man in the Middle</a:t>
            </a:r>
          </a:p>
          <a:p>
            <a:pPr marL="514350" indent="-514350" algn="just">
              <a:lnSpc>
                <a:spcPct val="100000"/>
              </a:lnSpc>
              <a:buFont typeface="+mj-lt"/>
              <a:buAutoNum type="arabicPeriod"/>
              <a:defRPr/>
            </a:pPr>
            <a:r>
              <a:rPr lang="en-US" sz="2400" dirty="0" smtClean="0">
                <a:latin typeface="Arial" pitchFamily="34" charset="0"/>
                <a:cs typeface="Arial" pitchFamily="34" charset="0"/>
              </a:rPr>
              <a:t>Client Impersonation </a:t>
            </a:r>
          </a:p>
          <a:p>
            <a:pPr marL="514350" indent="-514350" algn="just">
              <a:lnSpc>
                <a:spcPct val="100000"/>
              </a:lnSpc>
              <a:buFont typeface="+mj-lt"/>
              <a:buAutoNum type="arabicPeriod"/>
              <a:defRPr/>
            </a:pPr>
            <a:r>
              <a:rPr lang="en-US" sz="2400" dirty="0" smtClean="0">
                <a:latin typeface="Arial" pitchFamily="34" charset="0"/>
                <a:cs typeface="Arial" pitchFamily="34" charset="0"/>
              </a:rPr>
              <a:t>Resource Failure </a:t>
            </a:r>
          </a:p>
          <a:p>
            <a:pPr marL="514350" indent="-514350" algn="just">
              <a:lnSpc>
                <a:spcPct val="100000"/>
              </a:lnSpc>
              <a:buFont typeface="+mj-lt"/>
              <a:buAutoNum type="arabicPeriod"/>
              <a:defRPr/>
            </a:pPr>
            <a:r>
              <a:rPr lang="en-US" sz="2400" dirty="0" smtClean="0">
                <a:latin typeface="Arial" pitchFamily="34" charset="0"/>
                <a:cs typeface="Arial" pitchFamily="34" charset="0"/>
              </a:rPr>
              <a:t>Unauthorized Data Update at Fuelling Service</a:t>
            </a:r>
          </a:p>
          <a:p>
            <a:pPr>
              <a:buNone/>
            </a:pPr>
            <a:endParaRPr lang="el-GR" sz="2400"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24</a:t>
            </a:fld>
            <a:endParaRPr lang="el-GR" dirty="0"/>
          </a:p>
        </p:txBody>
      </p:sp>
      <p:pic>
        <p:nvPicPr>
          <p:cNvPr id="6" name="Picture 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4041304"/>
            <a:ext cx="7416824" cy="2664296"/>
          </a:xfrm>
          <a:prstGeom prst="rect">
            <a:avLst/>
          </a:prstGeom>
          <a:noFill/>
        </p:spPr>
      </p:pic>
      <p:sp>
        <p:nvSpPr>
          <p:cNvPr id="4" name="Title 3"/>
          <p:cNvSpPr>
            <a:spLocks noGrp="1"/>
          </p:cNvSpPr>
          <p:nvPr>
            <p:ph type="title"/>
          </p:nvPr>
        </p:nvSpPr>
        <p:spPr>
          <a:xfrm>
            <a:off x="251520" y="116632"/>
            <a:ext cx="8280920" cy="1008112"/>
          </a:xfrm>
        </p:spPr>
        <p:txBody>
          <a:bodyPr>
            <a:noAutofit/>
          </a:bodyPr>
          <a:lstStyle/>
          <a:p>
            <a:r>
              <a:rPr lang="en-US" sz="2800" dirty="0" smtClean="0"/>
              <a:t>Threats &amp;  </a:t>
            </a:r>
            <a:r>
              <a:rPr lang="en-US" sz="2800" dirty="0"/>
              <a:t>Threat </a:t>
            </a:r>
            <a:r>
              <a:rPr lang="en-US" sz="2800" dirty="0" smtClean="0"/>
              <a:t> Proof of Concept Scenario </a:t>
            </a:r>
            <a:r>
              <a:rPr lang="en-US" sz="2800" b="1" dirty="0" smtClean="0">
                <a:effectLst/>
              </a:rPr>
              <a:t>:</a:t>
            </a:r>
            <a:r>
              <a:rPr lang="en-US" sz="2800" dirty="0" smtClean="0"/>
              <a:t> </a:t>
            </a:r>
            <a:r>
              <a:rPr lang="en-US" sz="2800" dirty="0"/>
              <a:t>Remote Exploit on Fuelling Service </a:t>
            </a:r>
            <a:endParaRPr lang="el-GR" sz="2800" dirty="0"/>
          </a:p>
        </p:txBody>
      </p:sp>
    </p:spTree>
    <p:extLst>
      <p:ext uri="{BB962C8B-B14F-4D97-AF65-F5344CB8AC3E}">
        <p14:creationId xmlns:p14="http://schemas.microsoft.com/office/powerpoint/2010/main" val="111309816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609120"/>
            <a:ext cx="8496944" cy="5096480"/>
          </a:xfrm>
        </p:spPr>
        <p:txBody>
          <a:bodyPr/>
          <a:lstStyle/>
          <a:p>
            <a:pPr>
              <a:buNone/>
            </a:pPr>
            <a:r>
              <a:rPr lang="en-GB" u="sng" dirty="0" smtClean="0"/>
              <a:t>Control (counter measure) classes provide</a:t>
            </a:r>
            <a:r>
              <a:rPr lang="en-GB" dirty="0" smtClean="0"/>
              <a:t>:</a:t>
            </a:r>
            <a:endParaRPr lang="el-GR" dirty="0" smtClean="0"/>
          </a:p>
          <a:p>
            <a:r>
              <a:rPr lang="en-GB" b="1" u="sng" dirty="0" smtClean="0"/>
              <a:t>generic control types </a:t>
            </a:r>
            <a:r>
              <a:rPr lang="en-GB" dirty="0" smtClean="0"/>
              <a:t>that can be included directly in an abstract system model;</a:t>
            </a:r>
            <a:endParaRPr lang="el-GR" dirty="0" smtClean="0"/>
          </a:p>
          <a:p>
            <a:r>
              <a:rPr lang="en-GB" b="1" u="sng" dirty="0" smtClean="0"/>
              <a:t>descriptions of deployment actions</a:t>
            </a:r>
            <a:r>
              <a:rPr lang="en-GB" dirty="0" smtClean="0"/>
              <a:t>: how to deploy the control into the real system;</a:t>
            </a:r>
            <a:endParaRPr lang="el-GR" dirty="0" smtClean="0"/>
          </a:p>
          <a:p>
            <a:r>
              <a:rPr lang="en-GB" b="1" u="sng" dirty="0" smtClean="0"/>
              <a:t>description of mitigation actions</a:t>
            </a:r>
            <a:r>
              <a:rPr lang="en-GB" dirty="0" smtClean="0"/>
              <a:t>: how to operate reactive controls to protect assets when a threat is carried out against them.</a:t>
            </a:r>
            <a:endParaRPr lang="el-GR"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25</a:t>
            </a:fld>
            <a:endParaRPr lang="el-GR" dirty="0"/>
          </a:p>
        </p:txBody>
      </p:sp>
      <p:sp>
        <p:nvSpPr>
          <p:cNvPr id="4" name="Title 3"/>
          <p:cNvSpPr>
            <a:spLocks noGrp="1"/>
          </p:cNvSpPr>
          <p:nvPr>
            <p:ph type="title"/>
          </p:nvPr>
        </p:nvSpPr>
        <p:spPr>
          <a:xfrm>
            <a:off x="251520" y="332656"/>
            <a:ext cx="8168456" cy="832644"/>
          </a:xfrm>
        </p:spPr>
        <p:txBody>
          <a:bodyPr>
            <a:normAutofit/>
          </a:bodyPr>
          <a:lstStyle/>
          <a:p>
            <a:r>
              <a:rPr lang="en-US" sz="2800" dirty="0"/>
              <a:t>Counter – Actions (Control)  Class Explanation</a:t>
            </a:r>
            <a:endParaRPr lang="el-GR" sz="2800" dirty="0"/>
          </a:p>
        </p:txBody>
      </p:sp>
    </p:spTree>
    <p:extLst>
      <p:ext uri="{BB962C8B-B14F-4D97-AF65-F5344CB8AC3E}">
        <p14:creationId xmlns:p14="http://schemas.microsoft.com/office/powerpoint/2010/main" val="202759295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14536"/>
            <a:ext cx="8640960" cy="576064"/>
          </a:xfrm>
        </p:spPr>
        <p:txBody>
          <a:bodyPr>
            <a:noAutofit/>
          </a:bodyPr>
          <a:lstStyle/>
          <a:p>
            <a:r>
              <a:rPr lang="en-US" sz="3600" dirty="0"/>
              <a:t>Abstract System Model of  multi-stakeholder CI</a:t>
            </a:r>
            <a:endParaRPr lang="el-GR" sz="3600" dirty="0"/>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62056"/>
            <a:ext cx="7300664" cy="327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26</a:t>
            </a:fld>
            <a:endParaRPr lang="el-GR" dirty="0"/>
          </a:p>
        </p:txBody>
      </p:sp>
      <p:sp>
        <p:nvSpPr>
          <p:cNvPr id="7" name="Content Placeholder 2"/>
          <p:cNvSpPr txBox="1">
            <a:spLocks/>
          </p:cNvSpPr>
          <p:nvPr/>
        </p:nvSpPr>
        <p:spPr>
          <a:xfrm>
            <a:off x="0" y="5257800"/>
            <a:ext cx="8964488" cy="1483568"/>
          </a:xfrm>
          <a:prstGeom prst="rect">
            <a:avLst/>
          </a:prstGeom>
        </p:spPr>
        <p:txBody>
          <a:bodyPr vert="horz" lIns="91440" tIns="45720" rIns="91440" bIns="45720" rtlCol="0">
            <a:noAutofit/>
          </a:bodyPr>
          <a:lstStyle/>
          <a:p>
            <a:pPr marL="355600" marR="0" lvl="0" indent="-355600" algn="just" defTabSz="914400" rtl="0" eaLnBrk="1" fontAlgn="auto" latinLnBrk="0" hangingPunct="1">
              <a:spcBef>
                <a:spcPct val="20000"/>
              </a:spcBef>
              <a:spcAft>
                <a:spcPts val="0"/>
              </a:spcAft>
              <a:buClr>
                <a:srgbClr val="336699"/>
              </a:buClr>
              <a:buSzPct val="85000"/>
              <a:buFont typeface="Century Gothic" pitchFamily="34" charset="0"/>
              <a:buChar char="●"/>
              <a:tabLst>
                <a:tab pos="273050" algn="l"/>
              </a:tabLst>
              <a:defRPr/>
            </a:pPr>
            <a:r>
              <a:rPr kumimoji="0" lang="en-GB" sz="2000" b="0" i="0" u="sng" strike="noStrike" kern="1200" cap="none" spc="0" normalizeH="0" baseline="0" noProof="0" dirty="0" smtClean="0">
                <a:ln>
                  <a:noFill/>
                </a:ln>
                <a:effectLst/>
                <a:uLnTx/>
                <a:uFillTx/>
                <a:latin typeface="+mn-lt"/>
                <a:cs typeface="Times New Roman" pitchFamily="18" charset="0"/>
              </a:rPr>
              <a:t>It is a design-time model </a:t>
            </a:r>
            <a:r>
              <a:rPr kumimoji="0" lang="en-GB" sz="2000" b="0" i="0" u="none" strike="noStrike" kern="1200" cap="none" spc="0" normalizeH="0" baseline="0" noProof="0" dirty="0" smtClean="0">
                <a:ln>
                  <a:noFill/>
                </a:ln>
                <a:effectLst/>
                <a:uLnTx/>
                <a:uFillTx/>
                <a:latin typeface="+mn-lt"/>
                <a:cs typeface="Times New Roman" pitchFamily="18" charset="0"/>
              </a:rPr>
              <a:t>of the structure of the dynamic, multi-stakeholder Service-Oriented system: Input for fully automated run-time model generation and</a:t>
            </a:r>
            <a:r>
              <a:rPr kumimoji="0" lang="en-GB" sz="2000" b="0" i="0" u="none" strike="noStrike" kern="1200" cap="none" spc="0" normalizeH="0" noProof="0" dirty="0" smtClean="0">
                <a:ln>
                  <a:noFill/>
                </a:ln>
                <a:effectLst/>
                <a:uLnTx/>
                <a:uFillTx/>
                <a:latin typeface="+mn-lt"/>
                <a:cs typeface="Times New Roman" pitchFamily="18" charset="0"/>
              </a:rPr>
              <a:t> analysis Tools.	 </a:t>
            </a:r>
            <a:r>
              <a:rPr kumimoji="0" lang="en-GB" sz="2000" b="1" i="0" u="sng" strike="noStrike" kern="1200" cap="none" spc="0" normalizeH="0" noProof="0" dirty="0" smtClean="0">
                <a:ln>
                  <a:noFill/>
                </a:ln>
                <a:effectLst/>
                <a:uLnTx/>
                <a:uFillTx/>
                <a:latin typeface="+mn-lt"/>
                <a:cs typeface="Times New Roman" pitchFamily="18" charset="0"/>
              </a:rPr>
              <a:t>It is composed dynamically at Run-Time</a:t>
            </a:r>
            <a:r>
              <a:rPr kumimoji="0" lang="en-GB" sz="2000" b="0" i="0" u="none" strike="noStrike" kern="1200" cap="none" spc="0" normalizeH="0" noProof="0" dirty="0" smtClean="0">
                <a:ln>
                  <a:noFill/>
                </a:ln>
                <a:effectLst/>
                <a:uLnTx/>
                <a:uFillTx/>
                <a:latin typeface="+mn-lt"/>
                <a:cs typeface="Times New Roman" pitchFamily="18" charset="0"/>
              </a:rPr>
              <a:t>. </a:t>
            </a:r>
            <a:endParaRPr kumimoji="0" lang="en-GB" sz="2000" b="0" i="0" u="none" strike="noStrike" kern="1200" cap="none" spc="0" normalizeH="0" baseline="0" noProof="0" dirty="0" smtClean="0">
              <a:ln>
                <a:noFill/>
              </a:ln>
              <a:effectLst/>
              <a:uLnTx/>
              <a:uFillTx/>
              <a:latin typeface="+mn-lt"/>
              <a:cs typeface="Times New Roman" pitchFamily="18" charset="0"/>
            </a:endParaRPr>
          </a:p>
        </p:txBody>
      </p:sp>
      <p:sp>
        <p:nvSpPr>
          <p:cNvPr id="8" name="7 - Έλλειψη"/>
          <p:cNvSpPr/>
          <p:nvPr/>
        </p:nvSpPr>
        <p:spPr>
          <a:xfrm>
            <a:off x="2843808" y="4149080"/>
            <a:ext cx="1728192"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0777412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84932" y="1268760"/>
            <a:ext cx="8229600" cy="5096480"/>
          </a:xfrm>
        </p:spPr>
        <p:txBody>
          <a:bodyPr/>
          <a:lstStyle/>
          <a:p>
            <a:r>
              <a:rPr lang="en-US" dirty="0" smtClean="0"/>
              <a:t> </a:t>
            </a:r>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27</a:t>
            </a:fld>
            <a:endParaRPr lang="el-GR" dirty="0"/>
          </a:p>
        </p:txBody>
      </p:sp>
      <p:pic>
        <p:nvPicPr>
          <p:cNvPr id="6"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504" y="1524000"/>
            <a:ext cx="8274496" cy="2553072"/>
          </a:xfrm>
          <a:prstGeom prst="rect">
            <a:avLst/>
          </a:prstGeom>
          <a:noFill/>
        </p:spPr>
      </p:pic>
      <p:sp>
        <p:nvSpPr>
          <p:cNvPr id="10" name="9 - TextBox"/>
          <p:cNvSpPr txBox="1"/>
          <p:nvPr/>
        </p:nvSpPr>
        <p:spPr>
          <a:xfrm>
            <a:off x="179512" y="4149081"/>
            <a:ext cx="8784976" cy="2092881"/>
          </a:xfrm>
          <a:prstGeom prst="rect">
            <a:avLst/>
          </a:prstGeom>
          <a:noFill/>
        </p:spPr>
        <p:txBody>
          <a:bodyPr wrap="square" rtlCol="0">
            <a:spAutoFit/>
          </a:bodyPr>
          <a:lstStyle/>
          <a:p>
            <a:pPr marL="342900" indent="-342900">
              <a:buClr>
                <a:srgbClr val="002060"/>
              </a:buClr>
              <a:buFont typeface="Century Gothic" pitchFamily="34" charset="0"/>
              <a:buChar char="•"/>
            </a:pPr>
            <a:r>
              <a:rPr lang="en-US" u="sng" dirty="0" smtClean="0"/>
              <a:t>Information arrives as a stream of “time-stamped”  graph data</a:t>
            </a:r>
          </a:p>
          <a:p>
            <a:pPr marL="171450" indent="-171450">
              <a:buClr>
                <a:srgbClr val="002060"/>
              </a:buClr>
              <a:buFont typeface="Century Gothic" pitchFamily="34" charset="0"/>
              <a:buChar char="•"/>
            </a:pPr>
            <a:endParaRPr lang="en-US" sz="1000" u="sng" dirty="0" smtClean="0"/>
          </a:p>
          <a:p>
            <a:pPr marL="285750" indent="-285750">
              <a:buClr>
                <a:srgbClr val="002060"/>
              </a:buClr>
              <a:buFont typeface="Century Gothic" pitchFamily="34" charset="0"/>
              <a:buChar char="•"/>
            </a:pPr>
            <a:r>
              <a:rPr lang="en-US" sz="1400" dirty="0" smtClean="0"/>
              <a:t> </a:t>
            </a:r>
            <a:r>
              <a:rPr lang="en-US" dirty="0" smtClean="0"/>
              <a:t>The Knowledge base is continuously updated and reasoning goals are continuously re-evaluated as new assertions arrive</a:t>
            </a:r>
          </a:p>
          <a:p>
            <a:pPr marL="171450" indent="-171450">
              <a:buClr>
                <a:srgbClr val="002060"/>
              </a:buClr>
              <a:buFont typeface="Century Gothic" pitchFamily="34" charset="0"/>
              <a:buChar char="•"/>
            </a:pPr>
            <a:endParaRPr lang="en-US" sz="600" dirty="0" smtClean="0"/>
          </a:p>
          <a:p>
            <a:pPr marL="342900" indent="-342900">
              <a:buClr>
                <a:srgbClr val="002060"/>
              </a:buClr>
              <a:buFont typeface="Century Gothic" pitchFamily="34" charset="0"/>
              <a:buChar char="•"/>
            </a:pPr>
            <a:r>
              <a:rPr lang="en-US" dirty="0" smtClean="0"/>
              <a:t>Reasoning is implemented </a:t>
            </a:r>
            <a:r>
              <a:rPr lang="en-US" b="1" dirty="0" smtClean="0"/>
              <a:t>from a Finite – Time Window </a:t>
            </a:r>
            <a:r>
              <a:rPr lang="en-US" dirty="0" smtClean="0"/>
              <a:t>and not at  a  Single Instant !!. </a:t>
            </a:r>
          </a:p>
          <a:p>
            <a:pPr marL="171450" indent="-171450">
              <a:buClr>
                <a:srgbClr val="002060"/>
              </a:buClr>
              <a:buFont typeface="Century Gothic" pitchFamily="34" charset="0"/>
              <a:buChar char="•"/>
            </a:pPr>
            <a:endParaRPr lang="en-US" sz="600" dirty="0" smtClean="0"/>
          </a:p>
          <a:p>
            <a:pPr marL="342900" indent="-342900">
              <a:buClr>
                <a:srgbClr val="002060"/>
              </a:buClr>
              <a:buFont typeface="Century Gothic" pitchFamily="34" charset="0"/>
              <a:buChar char="•"/>
            </a:pPr>
            <a:r>
              <a:rPr lang="en-US" dirty="0" smtClean="0"/>
              <a:t>Research Efforts on Stream Reasoning is still at its First Steps and its Infancy. </a:t>
            </a:r>
            <a:endParaRPr lang="el-GR" dirty="0"/>
          </a:p>
        </p:txBody>
      </p:sp>
      <p:sp>
        <p:nvSpPr>
          <p:cNvPr id="4" name="Title 3"/>
          <p:cNvSpPr>
            <a:spLocks noGrp="1"/>
          </p:cNvSpPr>
          <p:nvPr>
            <p:ph type="title"/>
          </p:nvPr>
        </p:nvSpPr>
        <p:spPr>
          <a:xfrm>
            <a:off x="539552" y="188640"/>
            <a:ext cx="7376368" cy="832644"/>
          </a:xfrm>
        </p:spPr>
        <p:txBody>
          <a:bodyPr>
            <a:normAutofit/>
          </a:bodyPr>
          <a:lstStyle/>
          <a:p>
            <a:r>
              <a:rPr lang="en-US" sz="2800" dirty="0"/>
              <a:t>Monitoring and Stream Reasoning </a:t>
            </a:r>
            <a:endParaRPr lang="el-GR" sz="2800" dirty="0"/>
          </a:p>
        </p:txBody>
      </p:sp>
    </p:spTree>
    <p:extLst>
      <p:ext uri="{BB962C8B-B14F-4D97-AF65-F5344CB8AC3E}">
        <p14:creationId xmlns:p14="http://schemas.microsoft.com/office/powerpoint/2010/main" val="20776779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88640"/>
            <a:ext cx="7448376" cy="864096"/>
          </a:xfrm>
        </p:spPr>
        <p:txBody>
          <a:bodyPr>
            <a:normAutofit/>
          </a:bodyPr>
          <a:lstStyle/>
          <a:p>
            <a:r>
              <a:rPr lang="en-US" sz="2800" dirty="0"/>
              <a:t>4 basic – steps in Stream Reasoning</a:t>
            </a:r>
            <a:endParaRPr lang="el-GR" sz="2800" dirty="0"/>
          </a:p>
        </p:txBody>
      </p:sp>
      <p:sp>
        <p:nvSpPr>
          <p:cNvPr id="3" name="2 - Θέση περιεχομένου"/>
          <p:cNvSpPr>
            <a:spLocks noGrp="1"/>
          </p:cNvSpPr>
          <p:nvPr>
            <p:ph idx="1"/>
          </p:nvPr>
        </p:nvSpPr>
        <p:spPr>
          <a:xfrm>
            <a:off x="179512" y="1628800"/>
            <a:ext cx="8784976" cy="4968552"/>
          </a:xfrm>
        </p:spPr>
        <p:txBody>
          <a:bodyPr>
            <a:normAutofit/>
          </a:bodyPr>
          <a:lstStyle/>
          <a:p>
            <a:pPr marL="457200" indent="-457200" algn="just">
              <a:lnSpc>
                <a:spcPct val="100000"/>
              </a:lnSpc>
              <a:buNone/>
            </a:pPr>
            <a:r>
              <a:rPr lang="en-US" sz="2400" b="1" dirty="0"/>
              <a:t>1.</a:t>
            </a:r>
            <a:r>
              <a:rPr lang="en-US" b="1" dirty="0" smtClean="0"/>
              <a:t>	</a:t>
            </a:r>
            <a:r>
              <a:rPr lang="en-US" sz="2400" b="1" dirty="0" smtClean="0"/>
              <a:t>Select</a:t>
            </a:r>
            <a:r>
              <a:rPr lang="en-US" sz="2400" dirty="0" smtClean="0"/>
              <a:t>: Relevant Data from Input Streams by using Sampling Policies that probabilistically drop stream elements to address </a:t>
            </a:r>
            <a:r>
              <a:rPr lang="en-US" sz="2400" dirty="0" err="1" smtClean="0"/>
              <a:t>bursty</a:t>
            </a:r>
            <a:r>
              <a:rPr lang="en-US" sz="2400" dirty="0" smtClean="0"/>
              <a:t> streams of data that may have </a:t>
            </a:r>
            <a:r>
              <a:rPr lang="en-US" sz="2400" u="sng" dirty="0" smtClean="0"/>
              <a:t>unpredictable peaks</a:t>
            </a:r>
            <a:r>
              <a:rPr lang="en-US" sz="2400" dirty="0" smtClean="0"/>
              <a:t>. </a:t>
            </a:r>
            <a:endParaRPr lang="en-US" sz="400" dirty="0" smtClean="0"/>
          </a:p>
          <a:p>
            <a:pPr algn="just">
              <a:lnSpc>
                <a:spcPct val="100000"/>
              </a:lnSpc>
              <a:buNone/>
            </a:pPr>
            <a:endParaRPr lang="en-US" sz="1400" dirty="0" smtClean="0"/>
          </a:p>
          <a:p>
            <a:pPr marL="457200" indent="-457200" algn="just">
              <a:lnSpc>
                <a:spcPct val="100000"/>
              </a:lnSpc>
              <a:buNone/>
            </a:pPr>
            <a:r>
              <a:rPr lang="en-US" sz="2400" b="1" dirty="0" smtClean="0"/>
              <a:t>2.	Abstract</a:t>
            </a:r>
            <a:r>
              <a:rPr lang="en-US" sz="2400" dirty="0" smtClean="0"/>
              <a:t>: </a:t>
            </a:r>
            <a:r>
              <a:rPr lang="en-US" sz="1600" dirty="0" smtClean="0"/>
              <a:t> </a:t>
            </a:r>
            <a:r>
              <a:rPr lang="en-US" sz="2400" dirty="0" smtClean="0"/>
              <a:t>Sampled streams are input to the Abstract block to generate aggregate events by enforcing aggregate events continuously. </a:t>
            </a:r>
          </a:p>
          <a:p>
            <a:pPr marL="457200" indent="-457200">
              <a:lnSpc>
                <a:spcPct val="100000"/>
              </a:lnSpc>
              <a:buNone/>
            </a:pPr>
            <a:endParaRPr lang="en-US" sz="1600" dirty="0" smtClean="0"/>
          </a:p>
          <a:p>
            <a:pPr marL="457200" indent="-457200">
              <a:lnSpc>
                <a:spcPct val="100000"/>
              </a:lnSpc>
              <a:buNone/>
            </a:pPr>
            <a:r>
              <a:rPr lang="en-US" sz="1600" dirty="0" smtClean="0"/>
              <a:t>	   </a:t>
            </a:r>
            <a:r>
              <a:rPr lang="en-US" sz="2400" u="sng" dirty="0" smtClean="0">
                <a:cs typeface="Arial" pitchFamily="34" charset="0"/>
              </a:rPr>
              <a:t>Output  is RDF streams  (</a:t>
            </a:r>
            <a:r>
              <a:rPr lang="el-GR" sz="2400" u="sng" dirty="0" smtClean="0">
                <a:cs typeface="Arial" pitchFamily="34" charset="0"/>
              </a:rPr>
              <a:t>ρ, τ) </a:t>
            </a:r>
            <a:r>
              <a:rPr lang="en-US" sz="2400" u="sng" dirty="0" smtClean="0">
                <a:cs typeface="Arial" pitchFamily="34" charset="0"/>
              </a:rPr>
              <a:t>with </a:t>
            </a:r>
            <a:r>
              <a:rPr lang="el-GR" sz="2400" b="1" u="sng" dirty="0" smtClean="0">
                <a:cs typeface="Arial" pitchFamily="34" charset="0"/>
              </a:rPr>
              <a:t>ρ </a:t>
            </a:r>
            <a:r>
              <a:rPr lang="en-US" sz="2400" b="1" u="sng" dirty="0" smtClean="0">
                <a:cs typeface="Arial" pitchFamily="34" charset="0"/>
              </a:rPr>
              <a:t>– RDF triple and </a:t>
            </a:r>
            <a:r>
              <a:rPr lang="el-GR" sz="2400" b="1" u="sng" dirty="0" smtClean="0">
                <a:cs typeface="Arial" pitchFamily="34" charset="0"/>
              </a:rPr>
              <a:t>τ – </a:t>
            </a:r>
            <a:r>
              <a:rPr lang="en-US" sz="2400" b="1" u="sng" dirty="0" smtClean="0">
                <a:cs typeface="Arial" pitchFamily="34" charset="0"/>
              </a:rPr>
              <a:t>time stamp </a:t>
            </a:r>
            <a:r>
              <a:rPr lang="en-US" sz="2400" u="sng" dirty="0" smtClean="0">
                <a:cs typeface="Arial" pitchFamily="34" charset="0"/>
              </a:rPr>
              <a:t>(logical arrival time of RDF statement.    </a:t>
            </a:r>
            <a:r>
              <a:rPr lang="en-US" sz="2400" i="1" u="sng" dirty="0" smtClean="0">
                <a:cs typeface="Arial" pitchFamily="34" charset="0"/>
              </a:rPr>
              <a:t>Use of </a:t>
            </a:r>
            <a:r>
              <a:rPr lang="en-US" sz="2400" b="1" i="1" u="sng" dirty="0" smtClean="0">
                <a:cs typeface="Arial" pitchFamily="34" charset="0"/>
              </a:rPr>
              <a:t>C-SPARQL</a:t>
            </a:r>
            <a:r>
              <a:rPr lang="en-US" sz="1600" dirty="0" smtClean="0">
                <a:cs typeface="Arial" pitchFamily="34" charset="0"/>
              </a:rPr>
              <a:t>. </a:t>
            </a:r>
          </a:p>
          <a:p>
            <a:pPr>
              <a:lnSpc>
                <a:spcPct val="100000"/>
              </a:lnSpc>
              <a:buNone/>
            </a:pPr>
            <a:endParaRPr lang="en-US" sz="1400" dirty="0" smtClean="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28</a:t>
            </a:fld>
            <a:endParaRPr lang="el-GR" dirty="0"/>
          </a:p>
        </p:txBody>
      </p:sp>
    </p:spTree>
    <p:extLst>
      <p:ext uri="{BB962C8B-B14F-4D97-AF65-F5344CB8AC3E}">
        <p14:creationId xmlns:p14="http://schemas.microsoft.com/office/powerpoint/2010/main" val="209802371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412776"/>
            <a:ext cx="8784976" cy="5112568"/>
          </a:xfrm>
        </p:spPr>
        <p:txBody>
          <a:bodyPr>
            <a:normAutofit/>
          </a:bodyPr>
          <a:lstStyle/>
          <a:p>
            <a:pPr marL="0" indent="0" algn="just">
              <a:buNone/>
            </a:pPr>
            <a:r>
              <a:rPr lang="en-US" sz="2800" b="1" dirty="0" smtClean="0"/>
              <a:t>3. </a:t>
            </a:r>
            <a:r>
              <a:rPr lang="en-US" sz="2600" b="1" dirty="0" smtClean="0"/>
              <a:t>Reason</a:t>
            </a:r>
            <a:r>
              <a:rPr lang="en-US" sz="2600" b="1" dirty="0"/>
              <a:t>: </a:t>
            </a:r>
            <a:r>
              <a:rPr lang="en-US" sz="2600" dirty="0"/>
              <a:t>RDF (Graph Streams) streams are injected into </a:t>
            </a:r>
            <a:r>
              <a:rPr lang="en-US" sz="2600" dirty="0" smtClean="0"/>
              <a:t>	background </a:t>
            </a:r>
            <a:r>
              <a:rPr lang="en-US" sz="2600" dirty="0"/>
              <a:t>knowledge to perform reasoning tasks.  </a:t>
            </a:r>
            <a:r>
              <a:rPr lang="en-US" sz="2600" dirty="0" smtClean="0"/>
              <a:t>	Incremental </a:t>
            </a:r>
            <a:r>
              <a:rPr lang="en-US" sz="2600" dirty="0"/>
              <a:t>implementation of RDF snapshots.</a:t>
            </a:r>
            <a:r>
              <a:rPr lang="en-US" sz="2600" b="1" dirty="0"/>
              <a:t> </a:t>
            </a:r>
          </a:p>
          <a:p>
            <a:pPr>
              <a:buNone/>
            </a:pPr>
            <a:endParaRPr lang="en-US" dirty="0" smtClean="0"/>
          </a:p>
          <a:p>
            <a:pPr marL="0" indent="0" algn="just">
              <a:buNone/>
            </a:pPr>
            <a:r>
              <a:rPr lang="en-US" sz="2600" b="1" dirty="0" smtClean="0"/>
              <a:t>4. Decide</a:t>
            </a:r>
            <a:r>
              <a:rPr lang="en-US" b="1" dirty="0" smtClean="0"/>
              <a:t>: </a:t>
            </a:r>
            <a:r>
              <a:rPr lang="en-US" sz="2600" dirty="0" smtClean="0"/>
              <a:t>Before final answers the final answering process 	reaches a decision step where different experts’ pre-	defined metrics and criteria are used to evaluate the 	quality of the answer and adapt possible </a:t>
            </a:r>
            <a:r>
              <a:rPr lang="en-US" sz="2600" dirty="0" err="1" smtClean="0"/>
              <a:t>behaviours</a:t>
            </a:r>
            <a:r>
              <a:rPr lang="en-US" sz="2600" dirty="0" smtClean="0"/>
              <a:t>. </a:t>
            </a:r>
          </a:p>
          <a:p>
            <a:pPr marL="457200" indent="-457200" algn="just">
              <a:buNone/>
            </a:pPr>
            <a:r>
              <a:rPr lang="en-US" dirty="0" smtClean="0"/>
              <a:t> </a:t>
            </a:r>
            <a:r>
              <a:rPr lang="en-US" b="1" dirty="0" smtClean="0"/>
              <a:t>	</a:t>
            </a:r>
            <a:endParaRPr lang="el-GR" b="1"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29</a:t>
            </a:fld>
            <a:endParaRPr lang="el-GR" dirty="0"/>
          </a:p>
        </p:txBody>
      </p:sp>
      <p:sp>
        <p:nvSpPr>
          <p:cNvPr id="7" name="Title 3"/>
          <p:cNvSpPr>
            <a:spLocks noGrp="1"/>
          </p:cNvSpPr>
          <p:nvPr>
            <p:ph type="title"/>
          </p:nvPr>
        </p:nvSpPr>
        <p:spPr>
          <a:xfrm>
            <a:off x="179512" y="260648"/>
            <a:ext cx="8168456" cy="760636"/>
          </a:xfrm>
        </p:spPr>
        <p:txBody>
          <a:bodyPr>
            <a:normAutofit/>
          </a:bodyPr>
          <a:lstStyle/>
          <a:p>
            <a:r>
              <a:rPr lang="en-US" sz="2800" dirty="0"/>
              <a:t>4 basic – steps in Stream Reasoning</a:t>
            </a:r>
            <a:endParaRPr lang="el-GR" sz="2800" dirty="0"/>
          </a:p>
        </p:txBody>
      </p:sp>
    </p:spTree>
    <p:extLst>
      <p:ext uri="{BB962C8B-B14F-4D97-AF65-F5344CB8AC3E}">
        <p14:creationId xmlns:p14="http://schemas.microsoft.com/office/powerpoint/2010/main" val="263726366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27784" y="6488668"/>
            <a:ext cx="6382482" cy="369332"/>
          </a:xfrm>
          <a:prstGeom prst="rect">
            <a:avLst/>
          </a:prstGeom>
          <a:noFill/>
        </p:spPr>
        <p:txBody>
          <a:bodyPr wrap="square" rtlCol="0">
            <a:spAutoFit/>
          </a:bodyPr>
          <a:lstStyle/>
          <a:p>
            <a:pPr algn="l"/>
            <a:r>
              <a:rPr lang="en-GB" dirty="0" smtClean="0">
                <a:latin typeface="+mn-lt"/>
              </a:rPr>
              <a:t>* Commissioned by the UK Ministry of Defence, 2012</a:t>
            </a:r>
            <a:endParaRPr lang="en-GB" dirty="0">
              <a:latin typeface="+mn-lt"/>
            </a:endParaRPr>
          </a:p>
        </p:txBody>
      </p:sp>
      <p:sp>
        <p:nvSpPr>
          <p:cNvPr id="9"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75460" name="Picture 4" descr="YouTub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682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97347" y="1772816"/>
            <a:ext cx="5837225" cy="1080120"/>
          </a:xfrm>
          <a:prstGeom prst="rect">
            <a:avLst/>
          </a:prstGeom>
          <a:solidFill>
            <a:srgbClr val="FF0000"/>
          </a:solidFill>
          <a:ln>
            <a:noFill/>
          </a:ln>
          <a:effectLst>
            <a:outerShdw blurRad="50800" dist="38100" dir="16200000" rotWithShape="0">
              <a:prstClr val="black">
                <a:alpha val="40000"/>
              </a:prstClr>
            </a:outerShdw>
          </a:effectLst>
          <a:scene3d>
            <a:camera prst="orthographicFront"/>
            <a:lightRig rig="threePt" dir="t"/>
          </a:scene3d>
          <a:sp3d>
            <a:bevelT/>
          </a:sp3d>
        </p:spPr>
        <p:txBody>
          <a:bodyPr wrap="square" rtlCol="0" anchor="ctr">
            <a:noAutofit/>
          </a:bodyPr>
          <a:lstStyle/>
          <a:p>
            <a:pPr algn="ctr"/>
            <a:r>
              <a:rPr lang="en-GB" sz="3200" b="1" dirty="0" smtClean="0">
                <a:solidFill>
                  <a:schemeClr val="bg1"/>
                </a:solidFill>
                <a:effectLst>
                  <a:outerShdw blurRad="38100" dist="38100" dir="2700000" algn="tl">
                    <a:srgbClr val="000000">
                      <a:alpha val="43137"/>
                    </a:srgbClr>
                  </a:outerShdw>
                </a:effectLst>
                <a:latin typeface="+mj-lt"/>
              </a:rPr>
              <a:t>Defence Costs</a:t>
            </a:r>
            <a:endParaRPr lang="en-GB" sz="3200" b="1" dirty="0">
              <a:solidFill>
                <a:schemeClr val="bg1"/>
              </a:solidFill>
              <a:effectLst>
                <a:outerShdw blurRad="38100" dist="38100" dir="2700000" algn="tl">
                  <a:srgbClr val="000000">
                    <a:alpha val="43137"/>
                  </a:srgbClr>
                </a:outerShdw>
              </a:effectLst>
              <a:latin typeface="+mj-lt"/>
            </a:endParaRPr>
          </a:p>
        </p:txBody>
      </p:sp>
      <p:sp>
        <p:nvSpPr>
          <p:cNvPr id="14" name="TextBox 13"/>
          <p:cNvSpPr txBox="1"/>
          <p:nvPr/>
        </p:nvSpPr>
        <p:spPr>
          <a:xfrm>
            <a:off x="1497347" y="2852936"/>
            <a:ext cx="5837225" cy="1080120"/>
          </a:xfrm>
          <a:prstGeom prst="rect">
            <a:avLst/>
          </a:prstGeom>
          <a:solidFill>
            <a:srgbClr val="000099"/>
          </a:solidFill>
          <a:ln>
            <a:noFill/>
          </a:ln>
          <a:effectLst>
            <a:outerShdw blurRad="50800" dist="38100" dir="16200000" rotWithShape="0">
              <a:prstClr val="black">
                <a:alpha val="40000"/>
              </a:prstClr>
            </a:outerShdw>
          </a:effectLst>
          <a:scene3d>
            <a:camera prst="orthographicFront"/>
            <a:lightRig rig="threePt" dir="t"/>
          </a:scene3d>
          <a:sp3d>
            <a:bevelT/>
          </a:sp3d>
        </p:spPr>
        <p:txBody>
          <a:bodyPr wrap="square" rtlCol="0" anchor="ctr">
            <a:noAutofit/>
          </a:bodyPr>
          <a:lstStyle/>
          <a:p>
            <a:pPr algn="ctr"/>
            <a:r>
              <a:rPr lang="en-GB" sz="3200" b="1" dirty="0" smtClean="0">
                <a:solidFill>
                  <a:schemeClr val="bg1"/>
                </a:solidFill>
                <a:effectLst>
                  <a:outerShdw blurRad="38100" dist="38100" dir="2700000" algn="tl">
                    <a:srgbClr val="000000">
                      <a:alpha val="43137"/>
                    </a:srgbClr>
                  </a:outerShdw>
                </a:effectLst>
                <a:latin typeface="+mj-lt"/>
              </a:rPr>
              <a:t>Indirect Losses</a:t>
            </a:r>
            <a:endParaRPr lang="en-GB" sz="3200" b="1"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1497347" y="3933056"/>
            <a:ext cx="3202059" cy="1080120"/>
          </a:xfrm>
          <a:prstGeom prst="rect">
            <a:avLst/>
          </a:prstGeom>
          <a:solidFill>
            <a:srgbClr val="006666"/>
          </a:solidFill>
          <a:ln>
            <a:noFill/>
          </a:ln>
          <a:effectLst>
            <a:outerShdw blurRad="50800" dist="38100" dir="16200000" rotWithShape="0">
              <a:prstClr val="black">
                <a:alpha val="40000"/>
              </a:prstClr>
            </a:outerShdw>
          </a:effectLst>
          <a:scene3d>
            <a:camera prst="orthographicFront"/>
            <a:lightRig rig="threePt" dir="t"/>
          </a:scene3d>
          <a:sp3d>
            <a:bevelT/>
          </a:sp3d>
        </p:spPr>
        <p:txBody>
          <a:bodyPr wrap="square" rtlCol="0" anchor="ctr">
            <a:noAutofit/>
          </a:bodyPr>
          <a:lstStyle/>
          <a:p>
            <a:pPr algn="ctr"/>
            <a:r>
              <a:rPr lang="en-GB" sz="3200" b="1" dirty="0">
                <a:solidFill>
                  <a:schemeClr val="bg1"/>
                </a:solidFill>
                <a:effectLst>
                  <a:outerShdw blurRad="38100" dist="38100" dir="2700000" algn="tl">
                    <a:srgbClr val="000000">
                      <a:alpha val="43137"/>
                    </a:srgbClr>
                  </a:outerShdw>
                </a:effectLst>
                <a:latin typeface="+mj-lt"/>
              </a:rPr>
              <a:t>D</a:t>
            </a:r>
            <a:r>
              <a:rPr lang="en-GB" sz="3200" b="1" dirty="0" smtClean="0">
                <a:solidFill>
                  <a:schemeClr val="bg1"/>
                </a:solidFill>
                <a:effectLst>
                  <a:outerShdw blurRad="38100" dist="38100" dir="2700000" algn="tl">
                    <a:srgbClr val="000000">
                      <a:alpha val="43137"/>
                    </a:srgbClr>
                  </a:outerShdw>
                </a:effectLst>
                <a:latin typeface="+mj-lt"/>
              </a:rPr>
              <a:t>irect Losses</a:t>
            </a:r>
            <a:endParaRPr lang="en-GB" sz="3200" b="1" dirty="0">
              <a:solidFill>
                <a:schemeClr val="bg1"/>
              </a:solidFill>
              <a:effectLst>
                <a:outerShdw blurRad="38100" dist="38100" dir="2700000" algn="tl">
                  <a:srgbClr val="000000">
                    <a:alpha val="43137"/>
                  </a:srgbClr>
                </a:outerShdw>
              </a:effectLst>
              <a:latin typeface="+mj-lt"/>
            </a:endParaRPr>
          </a:p>
        </p:txBody>
      </p:sp>
      <p:sp>
        <p:nvSpPr>
          <p:cNvPr id="16" name="TextBox 15"/>
          <p:cNvSpPr txBox="1"/>
          <p:nvPr/>
        </p:nvSpPr>
        <p:spPr>
          <a:xfrm>
            <a:off x="1619672" y="4026486"/>
            <a:ext cx="1296144" cy="893260"/>
          </a:xfrm>
          <a:prstGeom prst="ellipse">
            <a:avLst/>
          </a:prstGeom>
          <a:solidFill>
            <a:srgbClr val="FFC000"/>
          </a:solidFill>
          <a:ln>
            <a:solidFill>
              <a:schemeClr val="tx1"/>
            </a:solidFill>
          </a:ln>
          <a:effectLst/>
        </p:spPr>
        <p:txBody>
          <a:bodyPr wrap="square" rtlCol="0" anchor="ctr">
            <a:noAutofit/>
          </a:bodyPr>
          <a:lstStyle/>
          <a:p>
            <a:pPr algn="r"/>
            <a:endParaRPr lang="en-GB" sz="3200" b="1" dirty="0">
              <a:solidFill>
                <a:schemeClr val="bg1"/>
              </a:solidFill>
              <a:effectLst>
                <a:outerShdw blurRad="38100" dist="38100" dir="2700000" algn="tl">
                  <a:srgbClr val="000000">
                    <a:alpha val="43137"/>
                  </a:srgbClr>
                </a:outerShdw>
              </a:effectLst>
              <a:latin typeface="+mj-lt"/>
            </a:endParaRPr>
          </a:p>
        </p:txBody>
      </p:sp>
      <p:sp>
        <p:nvSpPr>
          <p:cNvPr id="17" name="TextBox 16"/>
          <p:cNvSpPr txBox="1"/>
          <p:nvPr/>
        </p:nvSpPr>
        <p:spPr>
          <a:xfrm>
            <a:off x="76200" y="5257800"/>
            <a:ext cx="1623519" cy="772827"/>
          </a:xfrm>
          <a:prstGeom prst="wedgeRectCallout">
            <a:avLst>
              <a:gd name="adj1" fmla="val 65366"/>
              <a:gd name="adj2" fmla="val -139394"/>
            </a:avLst>
          </a:prstGeom>
          <a:solidFill>
            <a:schemeClr val="bg1"/>
          </a:solidFill>
          <a:ln>
            <a:solidFill>
              <a:schemeClr val="tx1"/>
            </a:solidFill>
          </a:ln>
          <a:effectLst>
            <a:outerShdw blurRad="50800" dist="38100" dir="16200000" rotWithShape="0">
              <a:prstClr val="black">
                <a:alpha val="40000"/>
              </a:prstClr>
            </a:outerShdw>
          </a:effectLst>
        </p:spPr>
        <p:txBody>
          <a:bodyPr wrap="square" rtlCol="0" anchor="ctr">
            <a:noAutofit/>
          </a:bodyPr>
          <a:lstStyle/>
          <a:p>
            <a:pPr algn="ctr"/>
            <a:r>
              <a:rPr lang="en-GB" sz="2000" dirty="0" smtClean="0">
                <a:effectLst>
                  <a:outerShdw blurRad="38100" dist="38100" dir="2700000" algn="tl">
                    <a:srgbClr val="000000">
                      <a:alpha val="43137"/>
                    </a:srgbClr>
                  </a:outerShdw>
                </a:effectLst>
                <a:latin typeface="+mj-lt"/>
              </a:rPr>
              <a:t>Criminal Revenues</a:t>
            </a:r>
            <a:endParaRPr lang="en-GB" sz="2000" dirty="0">
              <a:effectLst>
                <a:outerShdw blurRad="38100" dist="38100" dir="2700000" algn="tl">
                  <a:srgbClr val="000000">
                    <a:alpha val="43137"/>
                  </a:srgbClr>
                </a:outerShdw>
              </a:effectLst>
              <a:latin typeface="+mj-lt"/>
            </a:endParaRPr>
          </a:p>
        </p:txBody>
      </p:sp>
      <p:sp>
        <p:nvSpPr>
          <p:cNvPr id="18" name="TextBox 17"/>
          <p:cNvSpPr txBox="1"/>
          <p:nvPr/>
        </p:nvSpPr>
        <p:spPr>
          <a:xfrm>
            <a:off x="1982253" y="5255456"/>
            <a:ext cx="2232247" cy="1006841"/>
          </a:xfrm>
          <a:prstGeom prst="upArrowCallout">
            <a:avLst/>
          </a:prstGeom>
          <a:solidFill>
            <a:schemeClr val="bg1"/>
          </a:solidFill>
          <a:ln>
            <a:solidFill>
              <a:schemeClr val="tx1"/>
            </a:solidFill>
          </a:ln>
          <a:effectLst>
            <a:outerShdw blurRad="50800" dist="38100" dir="16200000" rotWithShape="0">
              <a:prstClr val="black">
                <a:alpha val="40000"/>
              </a:prstClr>
            </a:outerShdw>
          </a:effectLst>
        </p:spPr>
        <p:txBody>
          <a:bodyPr wrap="square" rtlCol="0" anchor="ctr">
            <a:noAutofit/>
          </a:bodyPr>
          <a:lstStyle/>
          <a:p>
            <a:pPr algn="ctr"/>
            <a:r>
              <a:rPr lang="en-GB" sz="2000" dirty="0" smtClean="0">
                <a:effectLst>
                  <a:outerShdw blurRad="38100" dist="38100" dir="2700000" algn="tl">
                    <a:srgbClr val="000000">
                      <a:alpha val="43137"/>
                    </a:srgbClr>
                  </a:outerShdw>
                </a:effectLst>
                <a:latin typeface="+mj-lt"/>
              </a:rPr>
              <a:t>Cybercrimes</a:t>
            </a:r>
            <a:endParaRPr lang="en-GB" sz="2000" dirty="0">
              <a:effectLst>
                <a:outerShdw blurRad="38100" dist="38100" dir="2700000" algn="tl">
                  <a:srgbClr val="000000">
                    <a:alpha val="43137"/>
                  </a:srgbClr>
                </a:outerShdw>
              </a:effectLst>
              <a:latin typeface="+mj-lt"/>
            </a:endParaRPr>
          </a:p>
        </p:txBody>
      </p:sp>
      <p:sp>
        <p:nvSpPr>
          <p:cNvPr id="19" name="TextBox 18"/>
          <p:cNvSpPr txBox="1"/>
          <p:nvPr/>
        </p:nvSpPr>
        <p:spPr>
          <a:xfrm>
            <a:off x="5004049" y="5222280"/>
            <a:ext cx="2232247" cy="1006841"/>
          </a:xfrm>
          <a:prstGeom prst="upArrowCallout">
            <a:avLst/>
          </a:prstGeom>
          <a:solidFill>
            <a:schemeClr val="bg1"/>
          </a:solidFill>
          <a:ln>
            <a:solidFill>
              <a:schemeClr val="tx1"/>
            </a:solidFill>
          </a:ln>
          <a:effectLst>
            <a:outerShdw blurRad="50800" dist="38100" dir="16200000" rotWithShape="0">
              <a:prstClr val="black">
                <a:alpha val="40000"/>
              </a:prstClr>
            </a:outerShdw>
          </a:effectLst>
        </p:spPr>
        <p:txBody>
          <a:bodyPr wrap="square" rtlCol="0" anchor="ctr">
            <a:noAutofit/>
          </a:bodyPr>
          <a:lstStyle/>
          <a:p>
            <a:pPr algn="ctr"/>
            <a:r>
              <a:rPr lang="en-GB" sz="2000" dirty="0" smtClean="0">
                <a:effectLst>
                  <a:outerShdw blurRad="38100" dist="38100" dir="2700000" algn="tl">
                    <a:srgbClr val="000000">
                      <a:alpha val="43137"/>
                    </a:srgbClr>
                  </a:outerShdw>
                </a:effectLst>
                <a:latin typeface="+mj-lt"/>
              </a:rPr>
              <a:t>Supporting Infrastructure</a:t>
            </a:r>
            <a:endParaRPr lang="en-GB" sz="2000" dirty="0">
              <a:effectLst>
                <a:outerShdw blurRad="38100" dist="38100" dir="2700000" algn="tl">
                  <a:srgbClr val="000000">
                    <a:alpha val="43137"/>
                  </a:srgbClr>
                </a:outerShdw>
              </a:effectLst>
              <a:latin typeface="+mj-lt"/>
            </a:endParaRPr>
          </a:p>
        </p:txBody>
      </p:sp>
      <p:sp>
        <p:nvSpPr>
          <p:cNvPr id="20" name="TextBox 19"/>
          <p:cNvSpPr txBox="1"/>
          <p:nvPr/>
        </p:nvSpPr>
        <p:spPr>
          <a:xfrm>
            <a:off x="7812359" y="1772816"/>
            <a:ext cx="1113919" cy="3272768"/>
          </a:xfrm>
          <a:prstGeom prst="upDownArrow">
            <a:avLst>
              <a:gd name="adj1" fmla="val 63379"/>
              <a:gd name="adj2" fmla="val 50000"/>
            </a:avLst>
          </a:prstGeom>
          <a:solidFill>
            <a:schemeClr val="bg1"/>
          </a:solidFill>
          <a:ln>
            <a:solidFill>
              <a:schemeClr val="tx1"/>
            </a:solidFill>
          </a:ln>
          <a:effectLst>
            <a:outerShdw blurRad="50800" dist="38100" dir="16200000" rotWithShape="0">
              <a:prstClr val="black">
                <a:alpha val="40000"/>
              </a:prstClr>
            </a:outerShdw>
          </a:effectLst>
        </p:spPr>
        <p:txBody>
          <a:bodyPr vert="wordArtVert" wrap="square" rtlCol="0" anchor="ctr">
            <a:noAutofit/>
          </a:bodyPr>
          <a:lstStyle/>
          <a:p>
            <a:r>
              <a:rPr lang="en-GB" sz="2000" spc="-100" dirty="0" smtClean="0">
                <a:effectLst>
                  <a:outerShdw blurRad="38100" dist="38100" dir="2700000" algn="tl">
                    <a:srgbClr val="000000">
                      <a:alpha val="43137"/>
                    </a:srgbClr>
                  </a:outerShdw>
                </a:effectLst>
                <a:latin typeface="+mj-lt"/>
              </a:rPr>
              <a:t>Cost to Society</a:t>
            </a:r>
            <a:endParaRPr lang="en-GB" sz="2000" spc="-100" dirty="0">
              <a:effectLst>
                <a:outerShdw blurRad="38100" dist="38100" dir="2700000" algn="tl">
                  <a:srgbClr val="000000">
                    <a:alpha val="43137"/>
                  </a:srgbClr>
                </a:outerShdw>
              </a:effectLst>
              <a:latin typeface="+mj-lt"/>
            </a:endParaRPr>
          </a:p>
        </p:txBody>
      </p:sp>
      <p:cxnSp>
        <p:nvCxnSpPr>
          <p:cNvPr id="5" name="Straight Connector 4"/>
          <p:cNvCxnSpPr/>
          <p:nvPr/>
        </p:nvCxnSpPr>
        <p:spPr bwMode="auto">
          <a:xfrm>
            <a:off x="4716016" y="1772816"/>
            <a:ext cx="0" cy="4296358"/>
          </a:xfrm>
          <a:prstGeom prst="line">
            <a:avLst/>
          </a:prstGeom>
          <a:gradFill rotWithShape="1">
            <a:gsLst>
              <a:gs pos="0">
                <a:srgbClr val="B7B7FF"/>
              </a:gs>
              <a:gs pos="100000">
                <a:schemeClr val="bg1"/>
              </a:gs>
            </a:gsLst>
            <a:path path="rect">
              <a:fillToRect l="50000" t="50000" r="50000" b="50000"/>
            </a:path>
          </a:gradFill>
          <a:ln w="38100" cap="flat" cmpd="sng" algn="ctr">
            <a:solidFill>
              <a:schemeClr val="tx1"/>
            </a:solidFill>
            <a:prstDash val="dash"/>
            <a:round/>
            <a:headEnd type="none" w="med" len="med"/>
            <a:tailEnd type="none" w="med" len="med"/>
          </a:ln>
          <a:effectLst>
            <a:outerShdw blurRad="50800" dist="38100" dir="16200000" rotWithShape="0">
              <a:prstClr val="black">
                <a:alpha val="40000"/>
              </a:prstClr>
            </a:outerShdw>
          </a:effectLst>
          <a:extLst/>
        </p:spPr>
      </p:cxnSp>
      <p:cxnSp>
        <p:nvCxnSpPr>
          <p:cNvPr id="25" name="Straight Connector 24"/>
          <p:cNvCxnSpPr/>
          <p:nvPr/>
        </p:nvCxnSpPr>
        <p:spPr bwMode="auto">
          <a:xfrm rot="5400000">
            <a:off x="6504155" y="-375363"/>
            <a:ext cx="0" cy="4296358"/>
          </a:xfrm>
          <a:prstGeom prst="line">
            <a:avLst/>
          </a:prstGeom>
          <a:gradFill rotWithShape="1">
            <a:gsLst>
              <a:gs pos="0">
                <a:srgbClr val="B7B7FF"/>
              </a:gs>
              <a:gs pos="100000">
                <a:schemeClr val="bg1"/>
              </a:gs>
            </a:gsLst>
            <a:path path="rect">
              <a:fillToRect l="50000" t="50000" r="50000" b="50000"/>
            </a:path>
          </a:gradFill>
          <a:ln w="38100" cap="flat" cmpd="sng" algn="ctr">
            <a:solidFill>
              <a:schemeClr val="tx1"/>
            </a:solidFill>
            <a:prstDash val="dash"/>
            <a:round/>
            <a:headEnd type="none" w="med" len="med"/>
            <a:tailEnd type="none" w="med" len="med"/>
          </a:ln>
          <a:effectLst>
            <a:outerShdw blurRad="50800" dist="38100" dir="16200000" rotWithShape="0">
              <a:prstClr val="black">
                <a:alpha val="40000"/>
              </a:prstClr>
            </a:outerShdw>
          </a:effectLst>
          <a:extLst/>
        </p:spPr>
      </p:cxnSp>
      <p:cxnSp>
        <p:nvCxnSpPr>
          <p:cNvPr id="26" name="Straight Connector 25"/>
          <p:cNvCxnSpPr/>
          <p:nvPr/>
        </p:nvCxnSpPr>
        <p:spPr bwMode="auto">
          <a:xfrm rot="5400000">
            <a:off x="6504155" y="2897405"/>
            <a:ext cx="0" cy="4296358"/>
          </a:xfrm>
          <a:prstGeom prst="line">
            <a:avLst/>
          </a:prstGeom>
          <a:gradFill rotWithShape="1">
            <a:gsLst>
              <a:gs pos="0">
                <a:srgbClr val="B7B7FF"/>
              </a:gs>
              <a:gs pos="100000">
                <a:schemeClr val="bg1"/>
              </a:gs>
            </a:gsLst>
            <a:path path="rect">
              <a:fillToRect l="50000" t="50000" r="50000" b="50000"/>
            </a:path>
          </a:gradFill>
          <a:ln w="38100" cap="flat" cmpd="sng" algn="ctr">
            <a:solidFill>
              <a:schemeClr val="tx1"/>
            </a:solidFill>
            <a:prstDash val="dash"/>
            <a:round/>
            <a:headEnd type="none" w="med" len="med"/>
            <a:tailEnd type="none" w="med" len="med"/>
          </a:ln>
          <a:effectLst>
            <a:outerShdw blurRad="50800" dist="38100" dir="16200000" rotWithShape="0">
              <a:prstClr val="black">
                <a:alpha val="40000"/>
              </a:prstClr>
            </a:outerShdw>
          </a:effectLst>
          <a:extLst/>
        </p:spPr>
      </p:cxnSp>
      <p:pic>
        <p:nvPicPr>
          <p:cNvPr id="243714" name="Picture 2" descr="http://m.gmgrd.co.uk/sbres/626.$plit/C_67_article_2031847_body_articleblock_0_bodyimage.jpg?10%2F07%2F2008%2013%3A02%3A55%3A77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5605232"/>
            <a:ext cx="1259704" cy="12597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2" name="Title 3"/>
          <p:cNvSpPr>
            <a:spLocks noGrp="1"/>
          </p:cNvSpPr>
          <p:nvPr>
            <p:ph type="title"/>
          </p:nvPr>
        </p:nvSpPr>
        <p:spPr>
          <a:xfrm>
            <a:off x="457200" y="155448"/>
            <a:ext cx="8229600" cy="1252728"/>
          </a:xfrm>
        </p:spPr>
        <p:txBody>
          <a:bodyPr>
            <a:noAutofit/>
          </a:bodyPr>
          <a:lstStyle/>
          <a:p>
            <a:r>
              <a:rPr lang="en-GB" sz="2800" dirty="0" smtClean="0">
                <a:solidFill>
                  <a:srgbClr val="FFC800"/>
                </a:solidFill>
              </a:rPr>
              <a:t>GCC: </a:t>
            </a:r>
            <a:r>
              <a:rPr lang="en-GB" sz="3200" dirty="0" smtClean="0">
                <a:solidFill>
                  <a:srgbClr val="FFC800"/>
                </a:solidFill>
              </a:rPr>
              <a:t>Dissemination</a:t>
            </a:r>
            <a:r>
              <a:rPr lang="en-GB" sz="3200" dirty="0">
                <a:solidFill>
                  <a:srgbClr val="FFC800"/>
                </a:solidFill>
              </a:rPr>
              <a:t>:  </a:t>
            </a:r>
            <a:r>
              <a:rPr lang="en-GB" sz="4000" dirty="0" err="1" smtClean="0">
                <a:solidFill>
                  <a:srgbClr val="FFC800"/>
                </a:solidFill>
              </a:rPr>
              <a:t>CyberCrime</a:t>
            </a:r>
            <a:endParaRPr lang="en-GB" sz="4000" dirty="0">
              <a:solidFill>
                <a:srgbClr val="FFC800"/>
              </a:solidFill>
            </a:endParaRPr>
          </a:p>
        </p:txBody>
      </p:sp>
      <p:sp>
        <p:nvSpPr>
          <p:cNvPr id="4" name="Rectangle 3"/>
          <p:cNvSpPr/>
          <p:nvPr/>
        </p:nvSpPr>
        <p:spPr>
          <a:xfrm rot="16200000">
            <a:off x="-877636" y="2823656"/>
            <a:ext cx="2897652" cy="907941"/>
          </a:xfrm>
          <a:prstGeom prst="rect">
            <a:avLst/>
          </a:prstGeom>
        </p:spPr>
        <p:txBody>
          <a:bodyPr wrap="none">
            <a:spAutoFit/>
          </a:bodyPr>
          <a:lstStyle/>
          <a:p>
            <a:pPr algn="ctr">
              <a:spcBef>
                <a:spcPts val="600"/>
              </a:spcBef>
            </a:pPr>
            <a:r>
              <a:rPr lang="en-GB" sz="2400" b="1" dirty="0">
                <a:solidFill>
                  <a:srgbClr val="C00000"/>
                </a:solidFill>
                <a:effectLst>
                  <a:outerShdw blurRad="38100" dist="38100" dir="2700000" algn="tl">
                    <a:srgbClr val="000000">
                      <a:alpha val="43137"/>
                    </a:srgbClr>
                  </a:outerShdw>
                </a:effectLst>
              </a:rPr>
              <a:t>Measuring </a:t>
            </a:r>
            <a:r>
              <a:rPr lang="en-GB" sz="2400" b="1" dirty="0" smtClean="0">
                <a:solidFill>
                  <a:srgbClr val="C00000"/>
                </a:solidFill>
                <a:effectLst>
                  <a:outerShdw blurRad="38100" dist="38100" dir="2700000" algn="tl">
                    <a:srgbClr val="000000">
                      <a:alpha val="43137"/>
                    </a:srgbClr>
                  </a:outerShdw>
                </a:effectLst>
              </a:rPr>
              <a:t>the</a:t>
            </a:r>
          </a:p>
          <a:p>
            <a:pPr algn="ctr">
              <a:spcBef>
                <a:spcPts val="600"/>
              </a:spcBef>
            </a:pPr>
            <a:r>
              <a:rPr lang="en-GB" sz="2400" b="1" dirty="0" smtClean="0">
                <a:solidFill>
                  <a:srgbClr val="C00000"/>
                </a:solidFill>
                <a:effectLst>
                  <a:outerShdw blurRad="38100" dist="38100" dir="2700000" algn="tl">
                    <a:srgbClr val="000000">
                      <a:alpha val="43137"/>
                    </a:srgbClr>
                  </a:outerShdw>
                </a:effectLst>
              </a:rPr>
              <a:t>Cost </a:t>
            </a:r>
            <a:r>
              <a:rPr lang="en-GB" sz="2400" b="1" dirty="0">
                <a:solidFill>
                  <a:srgbClr val="C00000"/>
                </a:solidFill>
                <a:effectLst>
                  <a:outerShdw blurRad="38100" dist="38100" dir="2700000" algn="tl">
                    <a:srgbClr val="000000">
                      <a:alpha val="43137"/>
                    </a:srgbClr>
                  </a:outerShdw>
                </a:effectLst>
              </a:rPr>
              <a:t>of Cybercrime *</a:t>
            </a:r>
          </a:p>
        </p:txBody>
      </p:sp>
    </p:spTree>
    <p:extLst>
      <p:ext uri="{BB962C8B-B14F-4D97-AF65-F5344CB8AC3E}">
        <p14:creationId xmlns:p14="http://schemas.microsoft.com/office/powerpoint/2010/main" val="2600157113"/>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1000"/>
                                        <p:tgtEl>
                                          <p:spTgt spid="10"/>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1000"/>
                                        <p:tgtEl>
                                          <p:spTgt spid="15"/>
                                        </p:tgtEl>
                                      </p:cBhvr>
                                    </p:animEffect>
                                  </p:childTnLst>
                                </p:cTn>
                              </p:par>
                            </p:childTnLst>
                          </p:cTn>
                        </p:par>
                        <p:par>
                          <p:cTn id="12" fill="hold">
                            <p:stCondLst>
                              <p:cond delay="2000"/>
                            </p:stCondLst>
                            <p:childTnLst>
                              <p:par>
                                <p:cTn id="13" presetID="16" presetClass="entr" presetSubtype="37"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1000"/>
                                        <p:tgtEl>
                                          <p:spTgt spid="14"/>
                                        </p:tgtEl>
                                      </p:cBhvr>
                                    </p:animEffect>
                                  </p:childTnLst>
                                </p:cTn>
                              </p:par>
                            </p:childTnLst>
                          </p:cTn>
                        </p:par>
                        <p:par>
                          <p:cTn id="16" fill="hold">
                            <p:stCondLst>
                              <p:cond delay="3000"/>
                            </p:stCondLst>
                            <p:childTnLst>
                              <p:par>
                                <p:cTn id="17" presetID="16" presetClass="entr" presetSubtype="37"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1000"/>
                                        <p:tgtEl>
                                          <p:spTgt spid="3"/>
                                        </p:tgtEl>
                                      </p:cBhvr>
                                    </p:animEffect>
                                  </p:childTnLst>
                                </p:cTn>
                              </p:par>
                            </p:childTnLst>
                          </p:cTn>
                        </p:par>
                        <p:par>
                          <p:cTn id="20" fill="hold">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1000"/>
                                        <p:tgtEl>
                                          <p:spTgt spid="16"/>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1000"/>
                                        <p:tgtEl>
                                          <p:spTgt spid="25"/>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1000"/>
                                        <p:tgtEl>
                                          <p:spTgt spid="26"/>
                                        </p:tgtEl>
                                      </p:cBhvr>
                                    </p:animEffect>
                                  </p:childTnLst>
                                </p:cTn>
                              </p:par>
                            </p:childTnLst>
                          </p:cTn>
                        </p:par>
                        <p:par>
                          <p:cTn id="36" fill="hold">
                            <p:stCondLst>
                              <p:cond delay="8000"/>
                            </p:stCondLst>
                            <p:childTnLst>
                              <p:par>
                                <p:cTn id="37" presetID="16" presetClass="entr" presetSubtype="42"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outHorizontal)">
                                      <p:cBhvr>
                                        <p:cTn id="39" dur="1000"/>
                                        <p:tgtEl>
                                          <p:spTgt spid="20"/>
                                        </p:tgtEl>
                                      </p:cBhvr>
                                    </p:animEffect>
                                  </p:childTnLst>
                                </p:cTn>
                              </p:par>
                            </p:childTnLst>
                          </p:cTn>
                        </p:par>
                        <p:par>
                          <p:cTn id="40" fill="hold">
                            <p:stCondLst>
                              <p:cond delay="900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1000"/>
                                        <p:tgtEl>
                                          <p:spTgt spid="5"/>
                                        </p:tgtEl>
                                      </p:cBhvr>
                                    </p:animEffect>
                                  </p:childTnLst>
                                </p:cTn>
                              </p:par>
                            </p:childTnLst>
                          </p:cTn>
                        </p:par>
                        <p:par>
                          <p:cTn id="44" fill="hold">
                            <p:stCondLst>
                              <p:cond delay="10000"/>
                            </p:stCondLst>
                            <p:childTnLst>
                              <p:par>
                                <p:cTn id="45" presetID="2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1000"/>
                                        <p:tgtEl>
                                          <p:spTgt spid="18"/>
                                        </p:tgtEl>
                                      </p:cBhvr>
                                    </p:animEffect>
                                  </p:childTnLst>
                                </p:cTn>
                              </p:par>
                            </p:childTnLst>
                          </p:cTn>
                        </p:par>
                        <p:par>
                          <p:cTn id="48" fill="hold">
                            <p:stCondLst>
                              <p:cond delay="11000"/>
                            </p:stCondLst>
                            <p:childTnLst>
                              <p:par>
                                <p:cTn id="49" presetID="22" presetClass="entr" presetSubtype="4"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1000"/>
                                        <p:tgtEl>
                                          <p:spTgt spid="19"/>
                                        </p:tgtEl>
                                      </p:cBhvr>
                                    </p:animEffect>
                                  </p:child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3" grpId="0" animBg="1"/>
      <p:bldP spid="14" grpId="0" animBg="1"/>
      <p:bldP spid="15" grpId="0" animBg="1"/>
      <p:bldP spid="16" grpId="0" animBg="1"/>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548680"/>
            <a:ext cx="8168456" cy="688628"/>
          </a:xfrm>
        </p:spPr>
        <p:txBody>
          <a:bodyPr>
            <a:noAutofit/>
          </a:bodyPr>
          <a:lstStyle/>
          <a:p>
            <a:r>
              <a:rPr lang="en-US" sz="2800" dirty="0"/>
              <a:t>Semantics Driven Architecture </a:t>
            </a:r>
            <a:br>
              <a:rPr lang="en-US" sz="2800" dirty="0"/>
            </a:br>
            <a:endParaRPr lang="el-GR" sz="2800"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30</a:t>
            </a:fld>
            <a:endParaRPr lang="el-GR" dirty="0"/>
          </a:p>
        </p:txBody>
      </p:sp>
      <p:pic>
        <p:nvPicPr>
          <p:cNvPr id="9" name="Picture 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51520" y="1844824"/>
            <a:ext cx="8568952" cy="3600400"/>
          </a:xfrm>
          <a:prstGeom prst="rect">
            <a:avLst/>
          </a:prstGeom>
          <a:noFill/>
          <a:ln>
            <a:noFill/>
          </a:ln>
        </p:spPr>
      </p:pic>
    </p:spTree>
    <p:extLst>
      <p:ext uri="{BB962C8B-B14F-4D97-AF65-F5344CB8AC3E}">
        <p14:creationId xmlns:p14="http://schemas.microsoft.com/office/powerpoint/2010/main" val="195809465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134144"/>
            <a:ext cx="7560840" cy="846584"/>
          </a:xfrm>
        </p:spPr>
        <p:txBody>
          <a:bodyPr>
            <a:noAutofit/>
          </a:bodyPr>
          <a:lstStyle/>
          <a:p>
            <a:r>
              <a:rPr lang="en-US" sz="2400" dirty="0"/>
              <a:t>Semantic Monitoring Component</a:t>
            </a:r>
            <a:br>
              <a:rPr lang="en-US" sz="2400" dirty="0"/>
            </a:br>
            <a:r>
              <a:rPr lang="en-US" sz="2400" dirty="0"/>
              <a:t>: DSMS - Behavior </a:t>
            </a:r>
            <a:r>
              <a:rPr lang="en-US" sz="2400" dirty="0" err="1"/>
              <a:t>Analyser</a:t>
            </a:r>
            <a:r>
              <a:rPr lang="en-US" sz="2400" dirty="0"/>
              <a:t> -  Sequential Detection</a:t>
            </a:r>
            <a:endParaRPr lang="el-GR" sz="2400" dirty="0"/>
          </a:p>
        </p:txBody>
      </p:sp>
      <p:sp>
        <p:nvSpPr>
          <p:cNvPr id="3" name="2 - Θέση περιεχομένου"/>
          <p:cNvSpPr>
            <a:spLocks noGrp="1"/>
          </p:cNvSpPr>
          <p:nvPr>
            <p:ph idx="1"/>
          </p:nvPr>
        </p:nvSpPr>
        <p:spPr>
          <a:xfrm>
            <a:off x="179512" y="1569368"/>
            <a:ext cx="8784976" cy="5517232"/>
          </a:xfrm>
        </p:spPr>
        <p:txBody>
          <a:bodyPr>
            <a:normAutofit/>
          </a:bodyPr>
          <a:lstStyle/>
          <a:p>
            <a:pPr algn="just">
              <a:lnSpc>
                <a:spcPct val="100000"/>
              </a:lnSpc>
              <a:buNone/>
            </a:pPr>
            <a:r>
              <a:rPr lang="en-US" sz="1800" b="1" dirty="0" smtClean="0"/>
              <a:t>DSMS</a:t>
            </a:r>
            <a:r>
              <a:rPr lang="en-US" sz="1800" dirty="0" smtClean="0"/>
              <a:t>: </a:t>
            </a:r>
            <a:r>
              <a:rPr lang="en-US" sz="1800" b="1" u="sng" dirty="0" smtClean="0"/>
              <a:t>Data Stream Management System </a:t>
            </a:r>
            <a:r>
              <a:rPr lang="en-US" sz="1800" u="sng" dirty="0" smtClean="0"/>
              <a:t>:</a:t>
            </a:r>
            <a:r>
              <a:rPr lang="en-US" sz="1800" dirty="0" smtClean="0"/>
              <a:t> </a:t>
            </a:r>
            <a:r>
              <a:rPr lang="en-US" sz="2000" dirty="0" smtClean="0"/>
              <a:t>samples  &amp; filters monitoring data generated by Service Monitoring and Management Components. </a:t>
            </a:r>
          </a:p>
          <a:p>
            <a:pPr>
              <a:lnSpc>
                <a:spcPct val="100000"/>
              </a:lnSpc>
              <a:buNone/>
            </a:pPr>
            <a:endParaRPr lang="en-US" sz="500" dirty="0" smtClean="0"/>
          </a:p>
          <a:p>
            <a:pPr algn="just">
              <a:lnSpc>
                <a:spcPct val="100000"/>
              </a:lnSpc>
            </a:pPr>
            <a:r>
              <a:rPr lang="en-US" sz="2000" dirty="0" smtClean="0"/>
              <a:t>Usage of open-source CEP (Java - ESPER): Real  Time engine that triggers Listeners or Subscribers using a tailored Event Processing Language (EPL). </a:t>
            </a:r>
            <a:endParaRPr lang="el-GR" sz="2000"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31</a:t>
            </a:fld>
            <a:endParaRPr lang="el-GR" dirty="0"/>
          </a:p>
        </p:txBody>
      </p:sp>
      <p:pic>
        <p:nvPicPr>
          <p:cNvPr id="6" name="Picture 1"/>
          <p:cNvPicPr/>
          <p:nvPr/>
        </p:nvPicPr>
        <p:blipFill>
          <a:blip r:embed="rId2" cstate="print">
            <a:extLst>
              <a:ext uri="{28A0092B-C50C-407E-A947-70E740481C1C}">
                <a14:useLocalDpi xmlns:a14="http://schemas.microsoft.com/office/drawing/2010/main" val="0"/>
              </a:ext>
            </a:extLst>
          </a:blip>
          <a:stretch>
            <a:fillRect/>
          </a:stretch>
        </p:blipFill>
        <p:spPr>
          <a:xfrm>
            <a:off x="545372" y="3212976"/>
            <a:ext cx="8125263" cy="3240360"/>
          </a:xfrm>
          <a:prstGeom prst="rect">
            <a:avLst/>
          </a:prstGeom>
        </p:spPr>
      </p:pic>
      <p:sp>
        <p:nvSpPr>
          <p:cNvPr id="7" name="6 - Έλλειψη"/>
          <p:cNvSpPr/>
          <p:nvPr/>
        </p:nvSpPr>
        <p:spPr>
          <a:xfrm>
            <a:off x="755576" y="3212976"/>
            <a:ext cx="21602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Έλλειψη"/>
          <p:cNvSpPr/>
          <p:nvPr/>
        </p:nvSpPr>
        <p:spPr>
          <a:xfrm>
            <a:off x="5148064" y="3212976"/>
            <a:ext cx="3024336"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5227096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292100"/>
            <a:ext cx="8168456" cy="760636"/>
          </a:xfrm>
        </p:spPr>
        <p:txBody>
          <a:bodyPr>
            <a:normAutofit/>
          </a:bodyPr>
          <a:lstStyle/>
          <a:p>
            <a:r>
              <a:rPr lang="en-US" sz="2800" dirty="0"/>
              <a:t>Behavior </a:t>
            </a:r>
            <a:r>
              <a:rPr lang="en-US" sz="2800" dirty="0" err="1"/>
              <a:t>Analyser</a:t>
            </a:r>
            <a:r>
              <a:rPr lang="en-US" sz="2800" dirty="0"/>
              <a:t> (BA)</a:t>
            </a:r>
            <a:endParaRPr lang="el-GR" sz="2800" dirty="0"/>
          </a:p>
        </p:txBody>
      </p:sp>
      <p:sp>
        <p:nvSpPr>
          <p:cNvPr id="3" name="2 - Θέση περιεχομένου"/>
          <p:cNvSpPr>
            <a:spLocks noGrp="1"/>
          </p:cNvSpPr>
          <p:nvPr>
            <p:ph idx="1"/>
          </p:nvPr>
        </p:nvSpPr>
        <p:spPr>
          <a:xfrm>
            <a:off x="179512" y="1497360"/>
            <a:ext cx="8784976" cy="5589240"/>
          </a:xfrm>
        </p:spPr>
        <p:txBody>
          <a:bodyPr>
            <a:normAutofit fontScale="92500" lnSpcReduction="20000"/>
          </a:bodyPr>
          <a:lstStyle/>
          <a:p>
            <a:pPr algn="just">
              <a:lnSpc>
                <a:spcPct val="100000"/>
              </a:lnSpc>
            </a:pPr>
            <a:r>
              <a:rPr lang="en-US" dirty="0" smtClean="0"/>
              <a:t>Processing of multiple data streams from DSMS. Produced Output is Graph Triples (RDF). </a:t>
            </a:r>
          </a:p>
          <a:p>
            <a:pPr algn="just">
              <a:lnSpc>
                <a:spcPct val="100000"/>
              </a:lnSpc>
              <a:buFont typeface="Arial" pitchFamily="34" charset="0"/>
              <a:buChar char="•"/>
            </a:pPr>
            <a:endParaRPr lang="en-US" i="1" dirty="0" smtClean="0"/>
          </a:p>
          <a:p>
            <a:pPr algn="just">
              <a:lnSpc>
                <a:spcPct val="100000"/>
              </a:lnSpc>
              <a:buFont typeface="Arial" pitchFamily="34" charset="0"/>
              <a:buChar char="•"/>
            </a:pPr>
            <a:r>
              <a:rPr lang="en-US" i="1" dirty="0" smtClean="0"/>
              <a:t>Decides how to convert raw monitoring data into </a:t>
            </a:r>
            <a:r>
              <a:rPr lang="en-US" i="1" u="sng" dirty="0" smtClean="0"/>
              <a:t>Semantic </a:t>
            </a:r>
            <a:r>
              <a:rPr lang="en-US" u="sng" dirty="0" smtClean="0"/>
              <a:t>Assertions </a:t>
            </a:r>
            <a:r>
              <a:rPr lang="en-US" dirty="0" smtClean="0"/>
              <a:t> related to:  Presence of Assets and Behaviors. </a:t>
            </a:r>
          </a:p>
          <a:p>
            <a:pPr algn="just">
              <a:lnSpc>
                <a:spcPct val="100000"/>
              </a:lnSpc>
              <a:buFont typeface="Arial" pitchFamily="34" charset="0"/>
              <a:buChar char="•"/>
            </a:pPr>
            <a:endParaRPr lang="en-US" sz="800" dirty="0" smtClean="0"/>
          </a:p>
          <a:p>
            <a:pPr algn="just">
              <a:lnSpc>
                <a:spcPct val="100000"/>
              </a:lnSpc>
            </a:pPr>
            <a:r>
              <a:rPr lang="en-US" dirty="0" smtClean="0"/>
              <a:t>The monitoring framework generates </a:t>
            </a:r>
            <a:r>
              <a:rPr lang="en-US" dirty="0" smtClean="0">
                <a:solidFill>
                  <a:srgbClr val="FF0000"/>
                </a:solidFill>
              </a:rPr>
              <a:t>2 – types </a:t>
            </a:r>
            <a:r>
              <a:rPr lang="en-US" dirty="0" smtClean="0"/>
              <a:t>of Time stamped </a:t>
            </a:r>
            <a:r>
              <a:rPr lang="en-US" dirty="0" smtClean="0">
                <a:solidFill>
                  <a:srgbClr val="FF0000"/>
                </a:solidFill>
              </a:rPr>
              <a:t>RDF assertions</a:t>
            </a:r>
            <a:r>
              <a:rPr lang="en-US" dirty="0" smtClean="0"/>
              <a:t>:</a:t>
            </a:r>
          </a:p>
          <a:p>
            <a:pPr algn="just">
              <a:lnSpc>
                <a:spcPct val="100000"/>
              </a:lnSpc>
              <a:buNone/>
            </a:pPr>
            <a:endParaRPr lang="en-US" sz="1100" dirty="0" smtClean="0"/>
          </a:p>
          <a:p>
            <a:pPr>
              <a:lnSpc>
                <a:spcPct val="100000"/>
              </a:lnSpc>
              <a:buNone/>
            </a:pPr>
            <a:r>
              <a:rPr lang="en-US" sz="2000" dirty="0" smtClean="0"/>
              <a:t> 		</a:t>
            </a:r>
            <a:r>
              <a:rPr lang="en-US" sz="2000" dirty="0" smtClean="0">
                <a:solidFill>
                  <a:srgbClr val="FF0000"/>
                </a:solidFill>
              </a:rPr>
              <a:t>(</a:t>
            </a:r>
            <a:r>
              <a:rPr lang="en-US" dirty="0" smtClean="0">
                <a:solidFill>
                  <a:srgbClr val="FF0000"/>
                </a:solidFill>
              </a:rPr>
              <a:t>1)</a:t>
            </a:r>
            <a:r>
              <a:rPr lang="en-US" dirty="0"/>
              <a:t> </a:t>
            </a:r>
            <a:r>
              <a:rPr lang="en-US" dirty="0" smtClean="0"/>
              <a:t> Presence or Absence of Assets (joining or leaving the system) </a:t>
            </a:r>
          </a:p>
          <a:p>
            <a:pPr>
              <a:lnSpc>
                <a:spcPct val="100000"/>
              </a:lnSpc>
              <a:buNone/>
            </a:pPr>
            <a:endParaRPr lang="en-US" sz="800" dirty="0" smtClean="0"/>
          </a:p>
          <a:p>
            <a:pPr>
              <a:lnSpc>
                <a:spcPct val="100000"/>
              </a:lnSpc>
              <a:buNone/>
            </a:pPr>
            <a:r>
              <a:rPr lang="en-US" dirty="0" smtClean="0"/>
              <a:t>		</a:t>
            </a:r>
            <a:r>
              <a:rPr lang="en-US" dirty="0" smtClean="0">
                <a:solidFill>
                  <a:srgbClr val="FF0000"/>
                </a:solidFill>
              </a:rPr>
              <a:t>(2)  </a:t>
            </a:r>
            <a:r>
              <a:rPr lang="en-US" dirty="0" smtClean="0"/>
              <a:t>Assertions about Measurability, Presence or Absence of Adverse Behavior of these Assets. </a:t>
            </a:r>
          </a:p>
          <a:p>
            <a:pPr>
              <a:lnSpc>
                <a:spcPct val="100000"/>
              </a:lnSpc>
              <a:buNone/>
            </a:pPr>
            <a:r>
              <a:rPr lang="en-US" dirty="0" smtClean="0"/>
              <a:t> </a:t>
            </a:r>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32</a:t>
            </a:fld>
            <a:endParaRPr lang="el-GR" dirty="0"/>
          </a:p>
        </p:txBody>
      </p:sp>
    </p:spTree>
    <p:extLst>
      <p:ext uri="{BB962C8B-B14F-4D97-AF65-F5344CB8AC3E}">
        <p14:creationId xmlns:p14="http://schemas.microsoft.com/office/powerpoint/2010/main" val="332580822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772816"/>
            <a:ext cx="8568952" cy="4732784"/>
          </a:xfrm>
        </p:spPr>
        <p:txBody>
          <a:bodyPr/>
          <a:lstStyle/>
          <a:p>
            <a:pPr algn="just">
              <a:lnSpc>
                <a:spcPct val="100000"/>
              </a:lnSpc>
            </a:pPr>
            <a:r>
              <a:rPr lang="en-US" sz="2800" dirty="0" smtClean="0"/>
              <a:t>The </a:t>
            </a:r>
            <a:r>
              <a:rPr lang="en-US" sz="2800" b="1" u="sng" dirty="0" smtClean="0"/>
              <a:t>BA</a:t>
            </a:r>
            <a:r>
              <a:rPr lang="en-US" sz="2800" u="sng" dirty="0" smtClean="0"/>
              <a:t> is not only a </a:t>
            </a:r>
            <a:r>
              <a:rPr lang="en-US" sz="2800" u="sng" dirty="0" err="1" smtClean="0"/>
              <a:t>Transcoder</a:t>
            </a:r>
            <a:r>
              <a:rPr lang="en-US" sz="2800" u="sng" dirty="0" smtClean="0"/>
              <a:t> </a:t>
            </a:r>
            <a:r>
              <a:rPr lang="en-US" sz="2800" dirty="0" smtClean="0"/>
              <a:t>converting Monitoring Events  to time stamped - RDF graphs. </a:t>
            </a:r>
          </a:p>
          <a:p>
            <a:pPr>
              <a:lnSpc>
                <a:spcPct val="100000"/>
              </a:lnSpc>
            </a:pPr>
            <a:endParaRPr lang="en-US" sz="2800" dirty="0" smtClean="0"/>
          </a:p>
          <a:p>
            <a:pPr>
              <a:lnSpc>
                <a:spcPct val="100000"/>
              </a:lnSpc>
            </a:pPr>
            <a:r>
              <a:rPr lang="en-US" sz="2800" dirty="0" smtClean="0"/>
              <a:t>The </a:t>
            </a:r>
            <a:r>
              <a:rPr lang="en-US" sz="2800" b="1" dirty="0" smtClean="0"/>
              <a:t>BA</a:t>
            </a:r>
            <a:r>
              <a:rPr lang="en-US" sz="2800" dirty="0" smtClean="0"/>
              <a:t> </a:t>
            </a:r>
            <a:r>
              <a:rPr lang="en-US" sz="2800" u="sng" dirty="0" smtClean="0"/>
              <a:t>decides</a:t>
            </a:r>
            <a:r>
              <a:rPr lang="en-US" sz="2800" dirty="0" smtClean="0"/>
              <a:t> about the type of Behaviors of Assets and Services. </a:t>
            </a:r>
          </a:p>
          <a:p>
            <a:pPr>
              <a:lnSpc>
                <a:spcPct val="100000"/>
              </a:lnSpc>
            </a:pPr>
            <a:endParaRPr lang="en-US" sz="2800" dirty="0" smtClean="0"/>
          </a:p>
          <a:p>
            <a:pPr>
              <a:lnSpc>
                <a:spcPct val="100000"/>
              </a:lnSpc>
            </a:pPr>
            <a:r>
              <a:rPr lang="en-US" sz="2800" u="sng" dirty="0" smtClean="0"/>
              <a:t>Example</a:t>
            </a:r>
            <a:r>
              <a:rPr lang="en-US" sz="2800" dirty="0" smtClean="0"/>
              <a:t>: The </a:t>
            </a:r>
            <a:r>
              <a:rPr lang="en-US" sz="2800" b="1" dirty="0" smtClean="0"/>
              <a:t>BA</a:t>
            </a:r>
            <a:r>
              <a:rPr lang="en-US" sz="2800" dirty="0" smtClean="0"/>
              <a:t> is capable to determine if an Asset </a:t>
            </a:r>
            <a:endParaRPr lang="el-GR" sz="2800" dirty="0" smtClean="0"/>
          </a:p>
          <a:p>
            <a:pPr>
              <a:lnSpc>
                <a:spcPct val="100000"/>
              </a:lnSpc>
              <a:buNone/>
            </a:pPr>
            <a:r>
              <a:rPr lang="en-US" sz="2800" dirty="0" smtClean="0"/>
              <a:t>		is  </a:t>
            </a:r>
            <a:r>
              <a:rPr lang="en-US" sz="2800" u="sng" dirty="0" smtClean="0"/>
              <a:t>Overloaded or Underperforming </a:t>
            </a:r>
            <a:r>
              <a:rPr lang="en-US" sz="2800" dirty="0" smtClean="0"/>
              <a:t>using Monitoring Data for Load and Performance (KPIs – SLA events). </a:t>
            </a:r>
            <a:endParaRPr lang="el-GR" sz="2800"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33</a:t>
            </a:fld>
            <a:endParaRPr lang="el-GR" dirty="0"/>
          </a:p>
        </p:txBody>
      </p:sp>
      <p:sp>
        <p:nvSpPr>
          <p:cNvPr id="4" name="Title 3"/>
          <p:cNvSpPr>
            <a:spLocks noGrp="1"/>
          </p:cNvSpPr>
          <p:nvPr>
            <p:ph type="title"/>
          </p:nvPr>
        </p:nvSpPr>
        <p:spPr/>
        <p:txBody>
          <a:bodyPr>
            <a:normAutofit/>
          </a:bodyPr>
          <a:lstStyle/>
          <a:p>
            <a:r>
              <a:rPr lang="en-US" sz="3200" dirty="0"/>
              <a:t>Behavior </a:t>
            </a:r>
            <a:r>
              <a:rPr lang="en-US" sz="3200" dirty="0" err="1"/>
              <a:t>Analyser</a:t>
            </a:r>
            <a:r>
              <a:rPr lang="en-US" sz="3200" dirty="0"/>
              <a:t> (BA)</a:t>
            </a:r>
            <a:endParaRPr lang="el-GR" sz="3200" dirty="0"/>
          </a:p>
        </p:txBody>
      </p:sp>
    </p:spTree>
    <p:extLst>
      <p:ext uri="{BB962C8B-B14F-4D97-AF65-F5344CB8AC3E}">
        <p14:creationId xmlns:p14="http://schemas.microsoft.com/office/powerpoint/2010/main" val="66451697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34</a:t>
            </a:fld>
            <a:endParaRPr lang="el-GR" dirty="0"/>
          </a:p>
        </p:txBody>
      </p:sp>
      <p:sp>
        <p:nvSpPr>
          <p:cNvPr id="6" name="2 - Υπότιτλος"/>
          <p:cNvSpPr txBox="1">
            <a:spLocks/>
          </p:cNvSpPr>
          <p:nvPr/>
        </p:nvSpPr>
        <p:spPr>
          <a:xfrm>
            <a:off x="179512" y="1556792"/>
            <a:ext cx="8712968" cy="4752528"/>
          </a:xfrm>
          <a:prstGeom prst="rect">
            <a:avLst/>
          </a:prstGeom>
        </p:spPr>
        <p:txBody>
          <a:bodyPr vert="horz" lIns="91440" tIns="45720" rIns="91440" bIns="45720" rtlCol="0">
            <a:normAutofit fontScale="92500" lnSpcReduction="10000"/>
          </a:bodyPr>
          <a:lstStyle/>
          <a:p>
            <a:pPr marL="355600" marR="0" lvl="0" indent="-355600" algn="just" defTabSz="914400" rtl="0" eaLnBrk="1" fontAlgn="auto" latinLnBrk="0" hangingPunct="1">
              <a:lnSpc>
                <a:spcPct val="150000"/>
              </a:lnSpc>
              <a:spcBef>
                <a:spcPct val="20000"/>
              </a:spcBef>
              <a:spcAft>
                <a:spcPts val="0"/>
              </a:spcAft>
              <a:buClr>
                <a:srgbClr val="336699"/>
              </a:buClr>
              <a:buSzPct val="85000"/>
              <a:buFont typeface="Wingdings" pitchFamily="2" charset="2"/>
              <a:buChar char="ü"/>
              <a:tabLst>
                <a:tab pos="273050" algn="l"/>
              </a:tabLst>
              <a:defRPr/>
            </a:pPr>
            <a:r>
              <a:rPr kumimoji="0" lang="en-US" sz="2800" b="0" i="0" u="none" strike="noStrike" kern="1200" cap="none" spc="0" normalizeH="0" baseline="0" noProof="0" dirty="0" smtClean="0">
                <a:ln>
                  <a:noFill/>
                </a:ln>
                <a:effectLst/>
                <a:uLnTx/>
                <a:uFillTx/>
                <a:latin typeface="+mn-lt"/>
                <a:ea typeface="+mn-ea"/>
                <a:cs typeface="+mn-cs"/>
              </a:rPr>
              <a:t>Cumulative Sum (</a:t>
            </a:r>
            <a:r>
              <a:rPr kumimoji="0" lang="en-US" sz="2800" b="0" i="0" u="sng" strike="noStrike" kern="1200" cap="none" spc="0" normalizeH="0" baseline="0" noProof="0" dirty="0" smtClean="0">
                <a:ln>
                  <a:noFill/>
                </a:ln>
                <a:effectLst/>
                <a:uLnTx/>
                <a:uFillTx/>
                <a:latin typeface="+mn-lt"/>
                <a:ea typeface="+mn-ea"/>
                <a:cs typeface="+mn-cs"/>
              </a:rPr>
              <a:t>CUSUM</a:t>
            </a:r>
            <a:r>
              <a:rPr kumimoji="0" lang="en-US" sz="2800" b="0" i="0" u="none" strike="noStrike" kern="1200" cap="none" spc="0" normalizeH="0" baseline="0" noProof="0" dirty="0" smtClean="0">
                <a:ln>
                  <a:noFill/>
                </a:ln>
                <a:effectLst/>
                <a:uLnTx/>
                <a:uFillTx/>
                <a:latin typeface="+mn-lt"/>
                <a:ea typeface="+mn-ea"/>
                <a:cs typeface="+mn-cs"/>
              </a:rPr>
              <a:t>) algorithm from the sequential statistics literature. </a:t>
            </a:r>
          </a:p>
          <a:p>
            <a:pPr marL="355600" marR="0" lvl="0" indent="-355600" algn="just" defTabSz="914400" rtl="0" eaLnBrk="1" fontAlgn="auto" latinLnBrk="0" hangingPunct="1">
              <a:lnSpc>
                <a:spcPct val="150000"/>
              </a:lnSpc>
              <a:spcBef>
                <a:spcPct val="20000"/>
              </a:spcBef>
              <a:spcAft>
                <a:spcPts val="0"/>
              </a:spcAft>
              <a:buClr>
                <a:srgbClr val="336699"/>
              </a:buClr>
              <a:buSzPct val="85000"/>
              <a:tabLst>
                <a:tab pos="273050" algn="l"/>
              </a:tabLst>
              <a:defRPr/>
            </a:pPr>
            <a:endParaRPr kumimoji="0" lang="en-US" sz="1100" b="0" i="0" u="none" strike="noStrike" kern="1200" cap="none" spc="0" normalizeH="0" baseline="0" noProof="0" dirty="0" smtClean="0">
              <a:ln>
                <a:noFill/>
              </a:ln>
              <a:effectLst/>
              <a:uLnTx/>
              <a:uFillTx/>
              <a:latin typeface="+mn-lt"/>
              <a:ea typeface="+mn-ea"/>
              <a:cs typeface="+mn-cs"/>
            </a:endParaRPr>
          </a:p>
          <a:p>
            <a:pPr marL="355600" marR="0" lvl="0" indent="-355600" algn="just" defTabSz="914400" rtl="0" eaLnBrk="1" fontAlgn="auto" latinLnBrk="0" hangingPunct="1">
              <a:lnSpc>
                <a:spcPct val="150000"/>
              </a:lnSpc>
              <a:spcBef>
                <a:spcPct val="20000"/>
              </a:spcBef>
              <a:spcAft>
                <a:spcPts val="0"/>
              </a:spcAft>
              <a:buClr>
                <a:srgbClr val="336699"/>
              </a:buClr>
              <a:buSzPct val="85000"/>
              <a:buFont typeface="Wingdings" pitchFamily="2" charset="2"/>
              <a:buChar char="ü"/>
              <a:tabLst>
                <a:tab pos="273050" algn="l"/>
              </a:tabLst>
              <a:defRPr/>
            </a:pPr>
            <a:r>
              <a:rPr kumimoji="0" lang="en-US" sz="2800" b="0" i="0" u="none" strike="noStrike" kern="1200" cap="none" spc="0" normalizeH="0" baseline="0" noProof="0" dirty="0" smtClean="0">
                <a:ln>
                  <a:noFill/>
                </a:ln>
                <a:effectLst/>
                <a:uLnTx/>
                <a:uFillTx/>
                <a:latin typeface="+mn-lt"/>
                <a:ea typeface="+mn-ea"/>
                <a:cs typeface="+mn-cs"/>
              </a:rPr>
              <a:t>In general </a:t>
            </a:r>
            <a:r>
              <a:rPr kumimoji="0" lang="en-US" sz="2800" b="0" i="0" u="sng" strike="noStrike" kern="1200" cap="none" spc="0" normalizeH="0" baseline="0" noProof="0" dirty="0" smtClean="0">
                <a:ln>
                  <a:noFill/>
                </a:ln>
                <a:effectLst/>
                <a:uLnTx/>
                <a:uFillTx/>
                <a:latin typeface="+mn-lt"/>
                <a:ea typeface="+mn-ea"/>
                <a:cs typeface="+mn-cs"/>
              </a:rPr>
              <a:t>parametric models </a:t>
            </a:r>
            <a:r>
              <a:rPr kumimoji="0" lang="en-US" sz="2800" b="0" i="0" u="none" strike="noStrike" kern="1200" cap="none" spc="0" normalizeH="0" baseline="0" noProof="0" dirty="0" smtClean="0">
                <a:ln>
                  <a:noFill/>
                </a:ln>
                <a:effectLst/>
                <a:uLnTx/>
                <a:uFillTx/>
                <a:latin typeface="+mn-lt"/>
                <a:ea typeface="+mn-ea"/>
                <a:cs typeface="+mn-cs"/>
              </a:rPr>
              <a:t>are used</a:t>
            </a:r>
          </a:p>
          <a:p>
            <a:pPr marL="355600" marR="0" lvl="0" indent="-355600" algn="just" defTabSz="914400" rtl="0" eaLnBrk="1" fontAlgn="auto" latinLnBrk="0" hangingPunct="1">
              <a:lnSpc>
                <a:spcPct val="150000"/>
              </a:lnSpc>
              <a:spcBef>
                <a:spcPct val="20000"/>
              </a:spcBef>
              <a:spcAft>
                <a:spcPts val="0"/>
              </a:spcAft>
              <a:buClr>
                <a:srgbClr val="336699"/>
              </a:buClr>
              <a:buSzPct val="85000"/>
              <a:tabLst>
                <a:tab pos="273050" algn="l"/>
              </a:tabLst>
              <a:defRPr/>
            </a:pPr>
            <a:endParaRPr kumimoji="0" lang="en-US" sz="1700" b="0" i="0" u="none" strike="noStrike" kern="1200" cap="none" spc="0" normalizeH="0" baseline="0" noProof="0" dirty="0" smtClean="0">
              <a:ln>
                <a:noFill/>
              </a:ln>
              <a:effectLst/>
              <a:uLnTx/>
              <a:uFillTx/>
              <a:latin typeface="+mn-lt"/>
              <a:ea typeface="+mn-ea"/>
              <a:cs typeface="+mn-cs"/>
            </a:endParaRPr>
          </a:p>
          <a:p>
            <a:pPr marL="355600" marR="0" lvl="0" indent="-355600" algn="just" defTabSz="914400" rtl="0" eaLnBrk="1" fontAlgn="auto" latinLnBrk="0" hangingPunct="1">
              <a:lnSpc>
                <a:spcPct val="150000"/>
              </a:lnSpc>
              <a:spcBef>
                <a:spcPct val="20000"/>
              </a:spcBef>
              <a:spcAft>
                <a:spcPts val="0"/>
              </a:spcAft>
              <a:buClr>
                <a:srgbClr val="336699"/>
              </a:buClr>
              <a:buSzPct val="85000"/>
              <a:buFont typeface="Wingdings" pitchFamily="2" charset="2"/>
              <a:buChar char="ü"/>
              <a:tabLst>
                <a:tab pos="273050" algn="l"/>
              </a:tabLst>
              <a:defRPr/>
            </a:pPr>
            <a:r>
              <a:rPr kumimoji="0" lang="en-US" sz="2800" b="0" i="0" u="none" strike="noStrike" kern="1200" cap="none" spc="0" normalizeH="0" baseline="0" noProof="0" dirty="0" smtClean="0">
                <a:ln>
                  <a:noFill/>
                </a:ln>
                <a:effectLst/>
                <a:uLnTx/>
                <a:uFillTx/>
                <a:latin typeface="+mn-lt"/>
                <a:ea typeface="+mn-ea"/>
                <a:cs typeface="+mn-cs"/>
              </a:rPr>
              <a:t>Inspection of </a:t>
            </a:r>
            <a:r>
              <a:rPr kumimoji="0" lang="en-US" sz="2800" b="0" i="0" u="sng" strike="noStrike" kern="1200" cap="none" spc="0" normalizeH="0" baseline="0" noProof="0" dirty="0" smtClean="0">
                <a:ln>
                  <a:noFill/>
                </a:ln>
                <a:effectLst/>
                <a:uLnTx/>
                <a:uFillTx/>
                <a:latin typeface="+mn-lt"/>
                <a:ea typeface="+mn-ea"/>
                <a:cs typeface="+mn-cs"/>
              </a:rPr>
              <a:t>a Change in the mean </a:t>
            </a:r>
            <a:r>
              <a:rPr kumimoji="0" lang="en-US" sz="2800" b="0" i="0" u="none" strike="noStrike" kern="1200" cap="none" spc="0" normalizeH="0" baseline="0" noProof="0" dirty="0" smtClean="0">
                <a:ln>
                  <a:noFill/>
                </a:ln>
                <a:effectLst/>
                <a:uLnTx/>
                <a:uFillTx/>
                <a:latin typeface="+mn-lt"/>
                <a:ea typeface="+mn-ea"/>
                <a:cs typeface="+mn-cs"/>
              </a:rPr>
              <a:t>of the relevant stochastic process</a:t>
            </a:r>
          </a:p>
          <a:p>
            <a:pPr marL="355600" marR="0" lvl="0" indent="-355600" algn="just" defTabSz="914400" rtl="0" eaLnBrk="1" fontAlgn="auto" latinLnBrk="0" hangingPunct="1">
              <a:lnSpc>
                <a:spcPct val="150000"/>
              </a:lnSpc>
              <a:spcBef>
                <a:spcPct val="20000"/>
              </a:spcBef>
              <a:spcAft>
                <a:spcPts val="0"/>
              </a:spcAft>
              <a:buClr>
                <a:srgbClr val="336699"/>
              </a:buClr>
              <a:buSzPct val="85000"/>
              <a:buFont typeface="Century Gothic" pitchFamily="34" charset="0"/>
              <a:buChar char="●"/>
              <a:tabLst>
                <a:tab pos="273050" algn="l"/>
              </a:tabLst>
              <a:defRPr/>
            </a:pPr>
            <a:endParaRPr kumimoji="0" lang="en-US" sz="1500" b="0" i="0" u="none" strike="noStrike" kern="1200" cap="none" spc="0" normalizeH="0" baseline="0" noProof="0" dirty="0" smtClean="0">
              <a:ln>
                <a:noFill/>
              </a:ln>
              <a:effectLst/>
              <a:uLnTx/>
              <a:uFillTx/>
              <a:latin typeface="+mn-lt"/>
              <a:ea typeface="+mn-ea"/>
              <a:cs typeface="+mn-cs"/>
            </a:endParaRPr>
          </a:p>
          <a:p>
            <a:pPr marL="355600" marR="0" lvl="0" indent="-355600" algn="just" defTabSz="914400" rtl="0" eaLnBrk="1" fontAlgn="auto" latinLnBrk="0" hangingPunct="1">
              <a:lnSpc>
                <a:spcPct val="150000"/>
              </a:lnSpc>
              <a:spcBef>
                <a:spcPct val="20000"/>
              </a:spcBef>
              <a:spcAft>
                <a:spcPts val="0"/>
              </a:spcAft>
              <a:buClr>
                <a:srgbClr val="336699"/>
              </a:buClr>
              <a:buSzPct val="85000"/>
              <a:buFont typeface="Wingdings" pitchFamily="2" charset="2"/>
              <a:buChar char="ü"/>
              <a:tabLst>
                <a:tab pos="273050" algn="l"/>
              </a:tabLst>
              <a:defRPr/>
            </a:pPr>
            <a:r>
              <a:rPr kumimoji="0" lang="en-US" sz="2800" b="0" i="0" u="sng" strike="noStrike" kern="1200" cap="none" spc="0" normalizeH="0" baseline="0" noProof="0" dirty="0" smtClean="0">
                <a:ln>
                  <a:noFill/>
                </a:ln>
                <a:effectLst/>
                <a:uLnTx/>
                <a:uFillTx/>
                <a:latin typeface="+mn-lt"/>
                <a:ea typeface="+mn-ea"/>
                <a:cs typeface="+mn-cs"/>
              </a:rPr>
              <a:t>We use</a:t>
            </a:r>
            <a:r>
              <a:rPr kumimoji="0" lang="en-US" sz="2800" b="0" i="0" u="none" strike="noStrike" kern="1200" cap="none" spc="0" normalizeH="0" baseline="0" noProof="0" dirty="0" smtClean="0">
                <a:ln>
                  <a:noFill/>
                </a:ln>
                <a:effectLst/>
                <a:uLnTx/>
                <a:uFillTx/>
                <a:latin typeface="+mn-lt"/>
                <a:ea typeface="+mn-ea"/>
                <a:cs typeface="+mn-cs"/>
              </a:rPr>
              <a:t>: The non-parametric version of CUSUM</a:t>
            </a:r>
          </a:p>
          <a:p>
            <a:pPr marL="355600" marR="0" lvl="0" indent="-355600" algn="just" defTabSz="914400" rtl="0" eaLnBrk="1" fontAlgn="auto" latinLnBrk="0" hangingPunct="1">
              <a:lnSpc>
                <a:spcPct val="150000"/>
              </a:lnSpc>
              <a:spcBef>
                <a:spcPct val="20000"/>
              </a:spcBef>
              <a:spcAft>
                <a:spcPts val="0"/>
              </a:spcAft>
              <a:buClr>
                <a:srgbClr val="336699"/>
              </a:buClr>
              <a:buSzPct val="85000"/>
              <a:buFont typeface="Century Gothic" pitchFamily="34" charset="0"/>
              <a:buChar char="●"/>
              <a:tabLst>
                <a:tab pos="273050" algn="l"/>
              </a:tabLst>
              <a:defRPr/>
            </a:pPr>
            <a:endParaRPr kumimoji="0" lang="en-US" sz="2800" b="0" i="0" u="none" strike="noStrike" kern="1200" cap="none" spc="0" normalizeH="0" baseline="0" noProof="0" dirty="0" smtClean="0">
              <a:ln>
                <a:noFill/>
              </a:ln>
              <a:effectLst/>
              <a:uLnTx/>
              <a:uFillTx/>
              <a:latin typeface="+mn-lt"/>
              <a:ea typeface="+mn-ea"/>
              <a:cs typeface="+mn-cs"/>
            </a:endParaRPr>
          </a:p>
        </p:txBody>
      </p:sp>
      <p:sp>
        <p:nvSpPr>
          <p:cNvPr id="3" name="Title 2"/>
          <p:cNvSpPr>
            <a:spLocks noGrp="1"/>
          </p:cNvSpPr>
          <p:nvPr>
            <p:ph type="title"/>
          </p:nvPr>
        </p:nvSpPr>
        <p:spPr>
          <a:xfrm>
            <a:off x="508000" y="292100"/>
            <a:ext cx="7592392" cy="760636"/>
          </a:xfrm>
        </p:spPr>
        <p:txBody>
          <a:bodyPr>
            <a:normAutofit/>
          </a:bodyPr>
          <a:lstStyle/>
          <a:p>
            <a:r>
              <a:rPr lang="en-US" sz="4000" dirty="0"/>
              <a:t>Sequential  Inspection</a:t>
            </a:r>
            <a:endParaRPr lang="el-GR" sz="4000" dirty="0"/>
          </a:p>
        </p:txBody>
      </p:sp>
    </p:spTree>
    <p:extLst>
      <p:ext uri="{BB962C8B-B14F-4D97-AF65-F5344CB8AC3E}">
        <p14:creationId xmlns:p14="http://schemas.microsoft.com/office/powerpoint/2010/main" val="369196847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8280920" cy="616620"/>
          </a:xfrm>
        </p:spPr>
        <p:txBody>
          <a:bodyPr>
            <a:normAutofit/>
          </a:bodyPr>
          <a:lstStyle/>
          <a:p>
            <a:r>
              <a:rPr lang="en-US" sz="3200" dirty="0"/>
              <a:t>NP-CUSUM  basics</a:t>
            </a:r>
            <a:endParaRPr lang="el-GR" sz="3200" dirty="0"/>
          </a:p>
        </p:txBody>
      </p:sp>
      <p:graphicFrame>
        <p:nvGraphicFramePr>
          <p:cNvPr id="1026" name="Object 2"/>
          <p:cNvGraphicFramePr>
            <a:graphicFrameLocks noGrp="1" noChangeAspect="1"/>
          </p:cNvGraphicFramePr>
          <p:nvPr>
            <p:ph idx="1"/>
            <p:extLst>
              <p:ext uri="{D42A27DB-BD31-4B8C-83A1-F6EECF244321}">
                <p14:modId xmlns:p14="http://schemas.microsoft.com/office/powerpoint/2010/main" val="2172479285"/>
              </p:ext>
            </p:extLst>
          </p:nvPr>
        </p:nvGraphicFramePr>
        <p:xfrm>
          <a:off x="685800" y="2314020"/>
          <a:ext cx="7466012" cy="1873250"/>
        </p:xfrm>
        <a:graphic>
          <a:graphicData uri="http://schemas.openxmlformats.org/presentationml/2006/ole">
            <mc:AlternateContent xmlns:mc="http://schemas.openxmlformats.org/markup-compatibility/2006">
              <mc:Choice xmlns:v="urn:schemas-microsoft-com:vml" Requires="v">
                <p:oleObj spid="_x0000_s1034" name="Equation" r:id="rId3" imgW="3543300" imgH="889000" progId="">
                  <p:embed/>
                </p:oleObj>
              </mc:Choice>
              <mc:Fallback>
                <p:oleObj name="Equation" r:id="rId3" imgW="3543300" imgH="88900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14020"/>
                        <a:ext cx="7466012" cy="187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35</a:t>
            </a:fld>
            <a:endParaRPr lang="el-GR" dirty="0"/>
          </a:p>
        </p:txBody>
      </p:sp>
      <p:sp>
        <p:nvSpPr>
          <p:cNvPr id="10" name="9 - Ορθογώνιο"/>
          <p:cNvSpPr/>
          <p:nvPr/>
        </p:nvSpPr>
        <p:spPr>
          <a:xfrm>
            <a:off x="539552" y="1512640"/>
            <a:ext cx="6408712" cy="461665"/>
          </a:xfrm>
          <a:prstGeom prst="rect">
            <a:avLst/>
          </a:prstGeom>
        </p:spPr>
        <p:txBody>
          <a:bodyPr wrap="square">
            <a:spAutoFit/>
          </a:bodyPr>
          <a:lstStyle/>
          <a:p>
            <a:r>
              <a:rPr lang="en-US" sz="2400" dirty="0" smtClean="0">
                <a:solidFill>
                  <a:srgbClr val="FF0000"/>
                </a:solidFill>
              </a:rPr>
              <a:t> Non-Parametric CUSUM test</a:t>
            </a:r>
          </a:p>
        </p:txBody>
      </p:sp>
      <p:sp>
        <p:nvSpPr>
          <p:cNvPr id="13" name="12 - TextBox"/>
          <p:cNvSpPr txBox="1"/>
          <p:nvPr/>
        </p:nvSpPr>
        <p:spPr>
          <a:xfrm>
            <a:off x="611560" y="1944688"/>
            <a:ext cx="6336704" cy="369332"/>
          </a:xfrm>
          <a:prstGeom prst="rect">
            <a:avLst/>
          </a:prstGeom>
          <a:noFill/>
        </p:spPr>
        <p:txBody>
          <a:bodyPr wrap="square" rtlCol="0">
            <a:spAutoFit/>
          </a:bodyPr>
          <a:lstStyle/>
          <a:p>
            <a:r>
              <a:rPr lang="en-US" b="1" dirty="0" smtClean="0"/>
              <a:t>Random Data Process Sequence (transformed)</a:t>
            </a:r>
            <a:endParaRPr lang="el-GR" b="1" dirty="0"/>
          </a:p>
        </p:txBody>
      </p:sp>
      <p:graphicFrame>
        <p:nvGraphicFramePr>
          <p:cNvPr id="16" name="15 - Αντικείμενο"/>
          <p:cNvGraphicFramePr>
            <a:graphicFrameLocks noChangeAspect="1"/>
          </p:cNvGraphicFramePr>
          <p:nvPr>
            <p:extLst>
              <p:ext uri="{D42A27DB-BD31-4B8C-83A1-F6EECF244321}">
                <p14:modId xmlns:p14="http://schemas.microsoft.com/office/powerpoint/2010/main" val="3624526297"/>
              </p:ext>
            </p:extLst>
          </p:nvPr>
        </p:nvGraphicFramePr>
        <p:xfrm>
          <a:off x="611560" y="4608984"/>
          <a:ext cx="7056784" cy="1944216"/>
        </p:xfrm>
        <a:graphic>
          <a:graphicData uri="http://schemas.openxmlformats.org/presentationml/2006/ole">
            <mc:AlternateContent xmlns:mc="http://schemas.openxmlformats.org/markup-compatibility/2006">
              <mc:Choice xmlns:v="urn:schemas-microsoft-com:vml" Requires="v">
                <p:oleObj spid="_x0000_s1035" name="Equation" r:id="rId5" imgW="2806700" imgH="876300" progId="">
                  <p:embed/>
                </p:oleObj>
              </mc:Choice>
              <mc:Fallback>
                <p:oleObj name="Equation" r:id="rId5" imgW="2806700" imgH="8763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4608984"/>
                        <a:ext cx="7056784" cy="1944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2811239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8000" y="292100"/>
            <a:ext cx="8168456" cy="760636"/>
          </a:xfrm>
        </p:spPr>
        <p:txBody>
          <a:bodyPr>
            <a:normAutofit/>
          </a:bodyPr>
          <a:lstStyle/>
          <a:p>
            <a:r>
              <a:rPr lang="en-US" sz="3200" dirty="0"/>
              <a:t>NP-CUSUM basics</a:t>
            </a:r>
            <a:endParaRPr lang="el-GR" sz="3200" dirty="0"/>
          </a:p>
        </p:txBody>
      </p:sp>
      <p:graphicFrame>
        <p:nvGraphicFramePr>
          <p:cNvPr id="45058" name="Object 2"/>
          <p:cNvGraphicFramePr>
            <a:graphicFrameLocks noGrp="1" noChangeAspect="1"/>
          </p:cNvGraphicFramePr>
          <p:nvPr>
            <p:ph idx="1"/>
            <p:extLst>
              <p:ext uri="{D42A27DB-BD31-4B8C-83A1-F6EECF244321}">
                <p14:modId xmlns:p14="http://schemas.microsoft.com/office/powerpoint/2010/main" val="1423256508"/>
              </p:ext>
            </p:extLst>
          </p:nvPr>
        </p:nvGraphicFramePr>
        <p:xfrm>
          <a:off x="457200" y="1569582"/>
          <a:ext cx="3906838" cy="2160587"/>
        </p:xfrm>
        <a:graphic>
          <a:graphicData uri="http://schemas.openxmlformats.org/presentationml/2006/ole">
            <mc:AlternateContent xmlns:mc="http://schemas.openxmlformats.org/markup-compatibility/2006">
              <mc:Choice xmlns:v="urn:schemas-microsoft-com:vml" Requires="v">
                <p:oleObj spid="_x0000_s2062" name="Equation" r:id="rId3" imgW="2159000" imgH="1193800" progId="">
                  <p:embed/>
                </p:oleObj>
              </mc:Choice>
              <mc:Fallback>
                <p:oleObj name="Equation" r:id="rId3" imgW="2159000" imgH="119380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69582"/>
                        <a:ext cx="3906838" cy="2160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36</a:t>
            </a:fld>
            <a:endParaRPr lang="el-GR" dirty="0"/>
          </a:p>
        </p:txBody>
      </p:sp>
      <p:sp>
        <p:nvSpPr>
          <p:cNvPr id="7" name="6 - TextBox"/>
          <p:cNvSpPr txBox="1"/>
          <p:nvPr/>
        </p:nvSpPr>
        <p:spPr>
          <a:xfrm>
            <a:off x="4572000" y="1857961"/>
            <a:ext cx="4320480" cy="400110"/>
          </a:xfrm>
          <a:prstGeom prst="rect">
            <a:avLst/>
          </a:prstGeom>
          <a:noFill/>
        </p:spPr>
        <p:txBody>
          <a:bodyPr wrap="square" rtlCol="0">
            <a:spAutoFit/>
          </a:bodyPr>
          <a:lstStyle/>
          <a:p>
            <a:r>
              <a:rPr lang="en-US" sz="2000" dirty="0" smtClean="0">
                <a:latin typeface="Arial" pitchFamily="34" charset="0"/>
                <a:cs typeface="Arial" pitchFamily="34" charset="0"/>
              </a:rPr>
              <a:t>Decision stopping rule of CUSUM</a:t>
            </a:r>
            <a:endParaRPr lang="el-GR" sz="2000" dirty="0">
              <a:latin typeface="Arial" pitchFamily="34" charset="0"/>
              <a:cs typeface="Arial" pitchFamily="34" charset="0"/>
            </a:endParaRPr>
          </a:p>
        </p:txBody>
      </p:sp>
      <p:graphicFrame>
        <p:nvGraphicFramePr>
          <p:cNvPr id="45059" name="Object 3"/>
          <p:cNvGraphicFramePr>
            <a:graphicFrameLocks noChangeAspect="1"/>
          </p:cNvGraphicFramePr>
          <p:nvPr>
            <p:extLst>
              <p:ext uri="{D42A27DB-BD31-4B8C-83A1-F6EECF244321}">
                <p14:modId xmlns:p14="http://schemas.microsoft.com/office/powerpoint/2010/main" val="2838779613"/>
              </p:ext>
            </p:extLst>
          </p:nvPr>
        </p:nvGraphicFramePr>
        <p:xfrm>
          <a:off x="4716016" y="2218001"/>
          <a:ext cx="4032448" cy="936104"/>
        </p:xfrm>
        <a:graphic>
          <a:graphicData uri="http://schemas.openxmlformats.org/presentationml/2006/ole">
            <mc:AlternateContent xmlns:mc="http://schemas.openxmlformats.org/markup-compatibility/2006">
              <mc:Choice xmlns:v="urn:schemas-microsoft-com:vml" Requires="v">
                <p:oleObj spid="_x0000_s2063" name="Equation" r:id="rId5" imgW="1497950" imgH="482391" progId="">
                  <p:embed/>
                </p:oleObj>
              </mc:Choice>
              <mc:Fallback>
                <p:oleObj name="Equation" r:id="rId5" imgW="1497950" imgH="48239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2218001"/>
                        <a:ext cx="4032448" cy="936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8 - TextBox"/>
          <p:cNvSpPr txBox="1"/>
          <p:nvPr/>
        </p:nvSpPr>
        <p:spPr>
          <a:xfrm>
            <a:off x="4788024" y="3082097"/>
            <a:ext cx="3960440" cy="369332"/>
          </a:xfrm>
          <a:prstGeom prst="rect">
            <a:avLst/>
          </a:prstGeom>
          <a:noFill/>
        </p:spPr>
        <p:txBody>
          <a:bodyPr wrap="square" rtlCol="0">
            <a:spAutoFit/>
          </a:bodyPr>
          <a:lstStyle/>
          <a:p>
            <a:r>
              <a:rPr lang="en-US" b="1" dirty="0" smtClean="0"/>
              <a:t>N: </a:t>
            </a:r>
            <a:r>
              <a:rPr lang="en-US" dirty="0" smtClean="0">
                <a:solidFill>
                  <a:srgbClr val="FF0000"/>
                </a:solidFill>
              </a:rPr>
              <a:t>Attack detection threshold</a:t>
            </a:r>
            <a:endParaRPr lang="el-GR" dirty="0">
              <a:solidFill>
                <a:srgbClr val="FF0000"/>
              </a:solidFill>
            </a:endParaRPr>
          </a:p>
        </p:txBody>
      </p:sp>
      <p:sp>
        <p:nvSpPr>
          <p:cNvPr id="10" name="9 - Ορθογώνιο"/>
          <p:cNvSpPr/>
          <p:nvPr/>
        </p:nvSpPr>
        <p:spPr>
          <a:xfrm>
            <a:off x="683568" y="5458361"/>
            <a:ext cx="7128792" cy="1323439"/>
          </a:xfrm>
          <a:prstGeom prst="rect">
            <a:avLst/>
          </a:prstGeom>
        </p:spPr>
        <p:txBody>
          <a:bodyPr wrap="square">
            <a:spAutoFit/>
          </a:bodyPr>
          <a:lstStyle/>
          <a:p>
            <a:r>
              <a:rPr lang="en-US" sz="2000" dirty="0" smtClean="0">
                <a:solidFill>
                  <a:srgbClr val="FF0000"/>
                </a:solidFill>
                <a:latin typeface="Arial" pitchFamily="34" charset="0"/>
                <a:cs typeface="Arial" pitchFamily="34" charset="0"/>
              </a:rPr>
              <a:t>Two  basic contradicting performance criteria of NP-CUSUM</a:t>
            </a:r>
            <a:r>
              <a:rPr lang="en-US" sz="2000" dirty="0" smtClean="0">
                <a:latin typeface="Arial" pitchFamily="34" charset="0"/>
                <a:cs typeface="Arial" pitchFamily="34" charset="0"/>
              </a:rPr>
              <a:t>:</a:t>
            </a:r>
          </a:p>
          <a:p>
            <a:r>
              <a:rPr lang="en-US" sz="2000" dirty="0" smtClean="0">
                <a:latin typeface="Arial" pitchFamily="34" charset="0"/>
                <a:cs typeface="Arial" pitchFamily="34" charset="0"/>
              </a:rPr>
              <a:t>			</a:t>
            </a:r>
            <a:r>
              <a:rPr lang="en-US" sz="2000" dirty="0" smtClean="0"/>
              <a:t> 	</a:t>
            </a:r>
            <a:r>
              <a:rPr lang="en-US" sz="2000" b="1" dirty="0" err="1" smtClean="0"/>
              <a:t>i</a:t>
            </a:r>
            <a:r>
              <a:rPr lang="en-US" sz="2000" b="1" dirty="0" smtClean="0"/>
              <a:t>). False Alarm Time</a:t>
            </a:r>
          </a:p>
          <a:p>
            <a:r>
              <a:rPr lang="en-US" sz="2000" dirty="0" smtClean="0"/>
              <a:t> 							</a:t>
            </a:r>
            <a:r>
              <a:rPr lang="en-US" sz="2000" b="1" dirty="0" smtClean="0"/>
              <a:t>                      				ii). Detection Time</a:t>
            </a:r>
            <a:r>
              <a:rPr lang="en-US" sz="2000" dirty="0" smtClean="0"/>
              <a:t>. </a:t>
            </a:r>
            <a:endParaRPr lang="el-GR" sz="2000" dirty="0"/>
          </a:p>
        </p:txBody>
      </p:sp>
      <p:sp>
        <p:nvSpPr>
          <p:cNvPr id="11" name="10 - TextBox"/>
          <p:cNvSpPr txBox="1"/>
          <p:nvPr/>
        </p:nvSpPr>
        <p:spPr>
          <a:xfrm>
            <a:off x="323528" y="3586153"/>
            <a:ext cx="4680520" cy="369332"/>
          </a:xfrm>
          <a:prstGeom prst="rect">
            <a:avLst/>
          </a:prstGeom>
          <a:noFill/>
        </p:spPr>
        <p:txBody>
          <a:bodyPr wrap="square" rtlCol="0">
            <a:spAutoFit/>
          </a:bodyPr>
          <a:lstStyle/>
          <a:p>
            <a:r>
              <a:rPr lang="en-US" dirty="0" smtClean="0"/>
              <a:t> </a:t>
            </a:r>
            <a:endParaRPr lang="el-GR" dirty="0"/>
          </a:p>
        </p:txBody>
      </p:sp>
      <p:graphicFrame>
        <p:nvGraphicFramePr>
          <p:cNvPr id="12" name="11 - Αντικείμενο"/>
          <p:cNvGraphicFramePr>
            <a:graphicFrameLocks noChangeAspect="1"/>
          </p:cNvGraphicFramePr>
          <p:nvPr>
            <p:extLst>
              <p:ext uri="{D42A27DB-BD31-4B8C-83A1-F6EECF244321}">
                <p14:modId xmlns:p14="http://schemas.microsoft.com/office/powerpoint/2010/main" val="2299022314"/>
              </p:ext>
            </p:extLst>
          </p:nvPr>
        </p:nvGraphicFramePr>
        <p:xfrm>
          <a:off x="611560" y="3874185"/>
          <a:ext cx="7344816" cy="1368152"/>
        </p:xfrm>
        <a:graphic>
          <a:graphicData uri="http://schemas.openxmlformats.org/presentationml/2006/ole">
            <mc:AlternateContent xmlns:mc="http://schemas.openxmlformats.org/markup-compatibility/2006">
              <mc:Choice xmlns:v="urn:schemas-microsoft-com:vml" Requires="v">
                <p:oleObj spid="_x0000_s2064" name="Equation" r:id="rId7" imgW="3086100" imgH="673100" progId="">
                  <p:embed/>
                </p:oleObj>
              </mc:Choice>
              <mc:Fallback>
                <p:oleObj name="Equation" r:id="rId7" imgW="3086100" imgH="6731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3874185"/>
                        <a:ext cx="7344816"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7712054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87772" y="228600"/>
            <a:ext cx="7376368" cy="990600"/>
          </a:xfrm>
        </p:spPr>
        <p:txBody>
          <a:bodyPr>
            <a:noAutofit/>
          </a:bodyPr>
          <a:lstStyle/>
          <a:p>
            <a:r>
              <a:rPr lang="en-US" sz="3200" dirty="0">
                <a:effectLst>
                  <a:outerShdw blurRad="38100" dist="38100" dir="2700000" algn="tl">
                    <a:srgbClr val="000000">
                      <a:alpha val="43137"/>
                    </a:srgbClr>
                  </a:outerShdw>
                </a:effectLst>
              </a:rPr>
              <a:t>Sequential  Intrusion (Behavior) Detection</a:t>
            </a:r>
            <a:endParaRPr lang="el-GR" sz="3200" dirty="0">
              <a:effectLst>
                <a:outerShdw blurRad="38100" dist="38100" dir="2700000" algn="tl">
                  <a:srgbClr val="000000">
                    <a:alpha val="43137"/>
                  </a:srgbClr>
                </a:outerShdw>
              </a:effectLst>
            </a:endParaRPr>
          </a:p>
        </p:txBody>
      </p:sp>
      <p:pic>
        <p:nvPicPr>
          <p:cNvPr id="6" name="Picture 1"/>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12777"/>
            <a:ext cx="7632847" cy="5112568"/>
          </a:xfrm>
          <a:prstGeom prst="rect">
            <a:avLst/>
          </a:prstGeom>
          <a:noFill/>
          <a:ln>
            <a:noFill/>
          </a:ln>
        </p:spPr>
      </p:pic>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37</a:t>
            </a:fld>
            <a:endParaRPr lang="el-GR" dirty="0"/>
          </a:p>
        </p:txBody>
      </p:sp>
      <p:cxnSp>
        <p:nvCxnSpPr>
          <p:cNvPr id="8" name="7 - Ευθύγραμμο βέλος σύνδεσης"/>
          <p:cNvCxnSpPr>
            <a:stCxn id="32" idx="1"/>
          </p:cNvCxnSpPr>
          <p:nvPr/>
        </p:nvCxnSpPr>
        <p:spPr>
          <a:xfrm flipH="1" flipV="1">
            <a:off x="5438043" y="2997175"/>
            <a:ext cx="2662349" cy="15885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a:stCxn id="32" idx="1"/>
          </p:cNvCxnSpPr>
          <p:nvPr/>
        </p:nvCxnSpPr>
        <p:spPr>
          <a:xfrm flipH="1" flipV="1">
            <a:off x="5508104" y="4077295"/>
            <a:ext cx="2592288" cy="5084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1763688" y="5085407"/>
            <a:ext cx="4824536" cy="338554"/>
          </a:xfrm>
          <a:prstGeom prst="rect">
            <a:avLst/>
          </a:prstGeom>
          <a:noFill/>
          <a:ln>
            <a:solidFill>
              <a:srgbClr val="FF0000"/>
            </a:solidFill>
          </a:ln>
        </p:spPr>
        <p:txBody>
          <a:bodyPr wrap="square" rtlCol="0">
            <a:spAutoFit/>
          </a:bodyPr>
          <a:lstStyle/>
          <a:p>
            <a:r>
              <a:rPr lang="en-US" sz="1600" b="1" dirty="0" smtClean="0">
                <a:solidFill>
                  <a:srgbClr val="FF0000"/>
                </a:solidFill>
              </a:rPr>
              <a:t>Attack Initiation Time and Detection Delay</a:t>
            </a:r>
            <a:endParaRPr lang="el-GR" sz="1600" b="1" dirty="0">
              <a:solidFill>
                <a:srgbClr val="FF0000"/>
              </a:solidFill>
            </a:endParaRPr>
          </a:p>
        </p:txBody>
      </p:sp>
      <p:cxnSp>
        <p:nvCxnSpPr>
          <p:cNvPr id="18" name="17 - Ευθύγραμμο βέλος σύνδεσης"/>
          <p:cNvCxnSpPr/>
          <p:nvPr/>
        </p:nvCxnSpPr>
        <p:spPr>
          <a:xfrm>
            <a:off x="3707904" y="5373216"/>
            <a:ext cx="1766143" cy="7415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a:off x="5436096" y="5373216"/>
            <a:ext cx="1008112" cy="7415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8100392" y="4293319"/>
            <a:ext cx="936104" cy="584775"/>
          </a:xfrm>
          <a:prstGeom prst="rect">
            <a:avLst/>
          </a:prstGeom>
          <a:noFill/>
        </p:spPr>
        <p:txBody>
          <a:bodyPr wrap="square" rtlCol="0">
            <a:spAutoFit/>
          </a:bodyPr>
          <a:lstStyle/>
          <a:p>
            <a:pPr algn="just"/>
            <a:r>
              <a:rPr lang="en-US" sz="1600" b="1" dirty="0" smtClean="0">
                <a:solidFill>
                  <a:srgbClr val="FF0000"/>
                </a:solidFill>
              </a:rPr>
              <a:t>Mean Value</a:t>
            </a:r>
            <a:endParaRPr lang="el-GR" sz="1600" b="1" dirty="0">
              <a:solidFill>
                <a:srgbClr val="FF0000"/>
              </a:solidFill>
            </a:endParaRPr>
          </a:p>
        </p:txBody>
      </p:sp>
      <p:cxnSp>
        <p:nvCxnSpPr>
          <p:cNvPr id="36" name="35 - Ευθύγραμμο βέλος σύνδεσης"/>
          <p:cNvCxnSpPr>
            <a:endCxn id="37" idx="1"/>
          </p:cNvCxnSpPr>
          <p:nvPr/>
        </p:nvCxnSpPr>
        <p:spPr>
          <a:xfrm>
            <a:off x="6948264" y="5661471"/>
            <a:ext cx="1152128" cy="1483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36 - TextBox"/>
          <p:cNvSpPr txBox="1"/>
          <p:nvPr/>
        </p:nvSpPr>
        <p:spPr>
          <a:xfrm>
            <a:off x="8100392" y="5517455"/>
            <a:ext cx="1008112" cy="584775"/>
          </a:xfrm>
          <a:prstGeom prst="rect">
            <a:avLst/>
          </a:prstGeom>
          <a:noFill/>
        </p:spPr>
        <p:txBody>
          <a:bodyPr wrap="square" rtlCol="0">
            <a:spAutoFit/>
          </a:bodyPr>
          <a:lstStyle/>
          <a:p>
            <a:r>
              <a:rPr lang="en-US" sz="1600" b="1" dirty="0" smtClean="0">
                <a:solidFill>
                  <a:srgbClr val="FF0000"/>
                </a:solidFill>
              </a:rPr>
              <a:t>Test</a:t>
            </a:r>
          </a:p>
          <a:p>
            <a:r>
              <a:rPr lang="en-US" sz="1600" b="1" dirty="0" smtClean="0">
                <a:solidFill>
                  <a:srgbClr val="FF0000"/>
                </a:solidFill>
              </a:rPr>
              <a:t>Statistic</a:t>
            </a:r>
            <a:endParaRPr lang="el-GR" sz="1600" b="1" dirty="0">
              <a:solidFill>
                <a:srgbClr val="FF0000"/>
              </a:solidFill>
            </a:endParaRPr>
          </a:p>
        </p:txBody>
      </p:sp>
    </p:spTree>
    <p:extLst>
      <p:ext uri="{BB962C8B-B14F-4D97-AF65-F5344CB8AC3E}">
        <p14:creationId xmlns:p14="http://schemas.microsoft.com/office/powerpoint/2010/main" val="167607938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effectLst>
                  <a:outerShdw blurRad="38100" dist="38100" dir="2700000" algn="tl">
                    <a:srgbClr val="000000">
                      <a:alpha val="43137"/>
                    </a:srgbClr>
                  </a:outerShdw>
                </a:effectLst>
              </a:rPr>
              <a:t>DST – Tool Dynamic Interfaces</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Scenario : Remote exploitation on Fuelling Services</a:t>
            </a:r>
            <a:endParaRPr lang="el-GR" sz="2800" dirty="0">
              <a:effectLst>
                <a:outerShdw blurRad="38100" dist="38100" dir="2700000" algn="tl">
                  <a:srgbClr val="000000">
                    <a:alpha val="43137"/>
                  </a:srgbClr>
                </a:outerShdw>
              </a:effectLst>
            </a:endParaRPr>
          </a:p>
        </p:txBody>
      </p:sp>
      <p:pic>
        <p:nvPicPr>
          <p:cNvPr id="6" name="Picture 10"/>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84784"/>
            <a:ext cx="7416824" cy="2736304"/>
          </a:xfrm>
          <a:prstGeom prst="rect">
            <a:avLst/>
          </a:prstGeom>
          <a:noFill/>
          <a:ln>
            <a:noFill/>
          </a:ln>
        </p:spPr>
      </p:pic>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38</a:t>
            </a:fld>
            <a:endParaRPr lang="el-GR" dirty="0"/>
          </a:p>
        </p:txBody>
      </p:sp>
      <p:sp>
        <p:nvSpPr>
          <p:cNvPr id="7" name="6 - TextBox"/>
          <p:cNvSpPr txBox="1"/>
          <p:nvPr/>
        </p:nvSpPr>
        <p:spPr>
          <a:xfrm>
            <a:off x="611560" y="4437112"/>
            <a:ext cx="8064896" cy="1569660"/>
          </a:xfrm>
          <a:prstGeom prst="rect">
            <a:avLst/>
          </a:prstGeom>
          <a:noFill/>
        </p:spPr>
        <p:txBody>
          <a:bodyPr wrap="square" rtlCol="0">
            <a:spAutoFit/>
          </a:bodyPr>
          <a:lstStyle/>
          <a:p>
            <a:r>
              <a:rPr lang="en-US" sz="2400" b="1" dirty="0" err="1" smtClean="0">
                <a:solidFill>
                  <a:srgbClr val="002060"/>
                </a:solidFill>
              </a:rPr>
              <a:t>AttacK</a:t>
            </a:r>
            <a:r>
              <a:rPr lang="en-US" sz="2400" b="1" dirty="0" smtClean="0">
                <a:solidFill>
                  <a:srgbClr val="002060"/>
                </a:solidFill>
              </a:rPr>
              <a:t>:</a:t>
            </a:r>
            <a:r>
              <a:rPr lang="en-US" sz="2400" dirty="0" smtClean="0">
                <a:solidFill>
                  <a:srgbClr val="002060"/>
                </a:solidFill>
              </a:rPr>
              <a:t> Attacker on the </a:t>
            </a:r>
            <a:r>
              <a:rPr lang="en-US" sz="2400" dirty="0" err="1" smtClean="0">
                <a:solidFill>
                  <a:srgbClr val="002060"/>
                </a:solidFill>
              </a:rPr>
              <a:t>AirportNet</a:t>
            </a:r>
            <a:r>
              <a:rPr lang="en-US" sz="2400" dirty="0" smtClean="0">
                <a:solidFill>
                  <a:srgbClr val="002060"/>
                </a:solidFill>
              </a:rPr>
              <a:t> network targets the Host of the Fuelling Service. </a:t>
            </a:r>
          </a:p>
          <a:p>
            <a:endParaRPr lang="en-US" sz="2400" dirty="0" smtClean="0">
              <a:solidFill>
                <a:srgbClr val="002060"/>
              </a:solidFill>
            </a:endParaRPr>
          </a:p>
          <a:p>
            <a:r>
              <a:rPr lang="en-US" sz="2400" b="1" dirty="0" smtClean="0">
                <a:solidFill>
                  <a:srgbClr val="002060"/>
                </a:solidFill>
              </a:rPr>
              <a:t>RKE</a:t>
            </a:r>
            <a:r>
              <a:rPr lang="en-US" sz="2400" dirty="0" smtClean="0">
                <a:solidFill>
                  <a:srgbClr val="002060"/>
                </a:solidFill>
              </a:rPr>
              <a:t>: </a:t>
            </a:r>
            <a:r>
              <a:rPr lang="en-US" sz="2400" b="1" dirty="0" smtClean="0">
                <a:solidFill>
                  <a:srgbClr val="002060"/>
                </a:solidFill>
              </a:rPr>
              <a:t>R</a:t>
            </a:r>
            <a:r>
              <a:rPr lang="en-US" sz="2400" dirty="0" smtClean="0">
                <a:solidFill>
                  <a:srgbClr val="002060"/>
                </a:solidFill>
              </a:rPr>
              <a:t>emote </a:t>
            </a:r>
            <a:r>
              <a:rPr lang="en-US" sz="2400" b="1" dirty="0" smtClean="0">
                <a:solidFill>
                  <a:srgbClr val="002060"/>
                </a:solidFill>
              </a:rPr>
              <a:t>K</a:t>
            </a:r>
            <a:r>
              <a:rPr lang="en-US" sz="2400" dirty="0" smtClean="0">
                <a:solidFill>
                  <a:srgbClr val="002060"/>
                </a:solidFill>
              </a:rPr>
              <a:t>nown </a:t>
            </a:r>
            <a:r>
              <a:rPr lang="en-US" sz="2400" b="1" dirty="0" smtClean="0">
                <a:solidFill>
                  <a:srgbClr val="002060"/>
                </a:solidFill>
              </a:rPr>
              <a:t>E</a:t>
            </a:r>
            <a:r>
              <a:rPr lang="en-US" sz="2400" dirty="0" smtClean="0">
                <a:solidFill>
                  <a:srgbClr val="002060"/>
                </a:solidFill>
              </a:rPr>
              <a:t>xploit</a:t>
            </a:r>
            <a:endParaRPr lang="el-GR" sz="2400" dirty="0">
              <a:solidFill>
                <a:srgbClr val="002060"/>
              </a:solidFill>
            </a:endParaRPr>
          </a:p>
        </p:txBody>
      </p:sp>
    </p:spTree>
    <p:extLst>
      <p:ext uri="{BB962C8B-B14F-4D97-AF65-F5344CB8AC3E}">
        <p14:creationId xmlns:p14="http://schemas.microsoft.com/office/powerpoint/2010/main" val="118802544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60648"/>
            <a:ext cx="8496944" cy="990600"/>
          </a:xfrm>
        </p:spPr>
        <p:txBody>
          <a:bodyPr>
            <a:noAutofit/>
          </a:bodyPr>
          <a:lstStyle/>
          <a:p>
            <a:r>
              <a:rPr lang="en-US" sz="3200" dirty="0">
                <a:effectLst>
                  <a:outerShdw blurRad="38100" dist="38100" dir="2700000" algn="tl">
                    <a:srgbClr val="000000">
                      <a:alpha val="43137"/>
                    </a:srgbClr>
                  </a:outerShdw>
                </a:effectLst>
              </a:rPr>
              <a:t>DST interface and Risk Analytics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(Threats Involving  Selected Asset)</a:t>
            </a:r>
            <a:endParaRPr lang="el-GR" sz="3200" dirty="0">
              <a:effectLst>
                <a:outerShdw blurRad="38100" dist="38100" dir="2700000" algn="tl">
                  <a:srgbClr val="000000">
                    <a:alpha val="43137"/>
                  </a:srgbClr>
                </a:outerShdw>
              </a:effectLst>
            </a:endParaRPr>
          </a:p>
        </p:txBody>
      </p:sp>
      <p:pic>
        <p:nvPicPr>
          <p:cNvPr id="6" name="3 - Θέση περιεχομένου"/>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9" y="1599200"/>
            <a:ext cx="8496944" cy="4699067"/>
          </a:xfrm>
        </p:spPr>
      </p:pic>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39</a:t>
            </a:fld>
            <a:endParaRPr lang="el-GR" dirty="0"/>
          </a:p>
        </p:txBody>
      </p:sp>
    </p:spTree>
    <p:extLst>
      <p:ext uri="{BB962C8B-B14F-4D97-AF65-F5344CB8AC3E}">
        <p14:creationId xmlns:p14="http://schemas.microsoft.com/office/powerpoint/2010/main" val="152616208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75460" name="Picture 4" descr="YouTub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682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396000" y="1774800"/>
            <a:ext cx="7772400" cy="5111750"/>
          </a:xfrm>
          <a:ln>
            <a:noFill/>
          </a:ln>
        </p:spPr>
        <p:txBody>
          <a:bodyPr/>
          <a:lstStyle/>
          <a:p>
            <a:pPr marL="0" indent="0">
              <a:spcBef>
                <a:spcPts val="1200"/>
              </a:spcBef>
              <a:buNone/>
            </a:pPr>
            <a:r>
              <a:rPr lang="en-GB" sz="2400" b="1" dirty="0" err="1" smtClean="0">
                <a:solidFill>
                  <a:srgbClr val="006666"/>
                </a:solidFill>
                <a:effectLst>
                  <a:outerShdw blurRad="38100" dist="38100" dir="2700000" algn="tl">
                    <a:srgbClr val="000000">
                      <a:alpha val="43137"/>
                    </a:srgbClr>
                  </a:outerShdw>
                </a:effectLst>
              </a:rPr>
              <a:t>Cybersecurity</a:t>
            </a:r>
            <a:r>
              <a:rPr lang="en-GB" sz="2400" b="1" dirty="0" smtClean="0">
                <a:solidFill>
                  <a:srgbClr val="006666"/>
                </a:solidFill>
                <a:effectLst>
                  <a:outerShdw blurRad="38100" dist="38100" dir="2700000" algn="tl">
                    <a:srgbClr val="000000">
                      <a:alpha val="43137"/>
                    </a:srgbClr>
                  </a:outerShdw>
                </a:effectLst>
              </a:rPr>
              <a:t> Cost-Benefit</a:t>
            </a:r>
          </a:p>
          <a:p>
            <a:pPr>
              <a:spcBef>
                <a:spcPts val="1200"/>
              </a:spcBef>
            </a:pPr>
            <a:r>
              <a:rPr lang="en-GB" sz="2400" dirty="0" smtClean="0"/>
              <a:t>9/11</a:t>
            </a:r>
          </a:p>
          <a:p>
            <a:pPr lvl="1">
              <a:spcBef>
                <a:spcPts val="1200"/>
              </a:spcBef>
            </a:pPr>
            <a:r>
              <a:rPr lang="en-GB" sz="2200" dirty="0" smtClean="0"/>
              <a:t>Cost of attack: $0.5m</a:t>
            </a:r>
          </a:p>
          <a:p>
            <a:pPr lvl="1">
              <a:spcBef>
                <a:spcPts val="1200"/>
              </a:spcBef>
            </a:pPr>
            <a:r>
              <a:rPr lang="en-GB" sz="2200" dirty="0" smtClean="0"/>
              <a:t>Cost of defence: $3,000,000m</a:t>
            </a:r>
          </a:p>
          <a:p>
            <a:pPr lvl="1">
              <a:spcBef>
                <a:spcPts val="1200"/>
              </a:spcBef>
            </a:pPr>
            <a:r>
              <a:rPr lang="en-GB" sz="2200" dirty="0" smtClean="0"/>
              <a:t>Ratio: 1:6,000,000!</a:t>
            </a:r>
          </a:p>
          <a:p>
            <a:pPr>
              <a:spcBef>
                <a:spcPts val="1200"/>
              </a:spcBef>
            </a:pPr>
            <a:r>
              <a:rPr lang="en-GB" sz="2400" dirty="0" smtClean="0"/>
              <a:t>2010 SPAM:</a:t>
            </a:r>
          </a:p>
          <a:p>
            <a:pPr lvl="1">
              <a:spcBef>
                <a:spcPts val="1200"/>
              </a:spcBef>
            </a:pPr>
            <a:r>
              <a:rPr lang="en-GB" sz="2200" dirty="0" smtClean="0"/>
              <a:t>Earned @2.7m (from illegal pharmaceuticals)</a:t>
            </a:r>
          </a:p>
          <a:p>
            <a:pPr lvl="1">
              <a:spcBef>
                <a:spcPts val="1200"/>
              </a:spcBef>
            </a:pPr>
            <a:r>
              <a:rPr lang="en-GB" sz="2200" dirty="0" smtClean="0"/>
              <a:t>Cost of SPAM to ISPs: Many billions $.</a:t>
            </a:r>
          </a:p>
          <a:p>
            <a:pPr lvl="1">
              <a:spcBef>
                <a:spcPts val="1200"/>
              </a:spcBef>
            </a:pPr>
            <a:r>
              <a:rPr lang="en-GB" sz="2200" dirty="0" smtClean="0"/>
              <a:t>Ratio 1:1,000</a:t>
            </a:r>
            <a:endParaRPr lang="en-GB" sz="2200" dirty="0"/>
          </a:p>
        </p:txBody>
      </p:sp>
      <p:pic>
        <p:nvPicPr>
          <p:cNvPr id="12" name="Picture 2" descr="http://m.gmgrd.co.uk/sbres/626.$plit/C_67_article_2031847_body_articleblock_0_bodyimage.jpg?10%2F07%2F2008%2013%3A02%3A55%3A77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5605232"/>
            <a:ext cx="1259704" cy="12597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Title 3"/>
          <p:cNvSpPr>
            <a:spLocks noGrp="1"/>
          </p:cNvSpPr>
          <p:nvPr>
            <p:ph type="title"/>
          </p:nvPr>
        </p:nvSpPr>
        <p:spPr>
          <a:xfrm>
            <a:off x="457200" y="155448"/>
            <a:ext cx="8229600" cy="1252728"/>
          </a:xfrm>
        </p:spPr>
        <p:txBody>
          <a:bodyPr>
            <a:noAutofit/>
          </a:bodyPr>
          <a:lstStyle/>
          <a:p>
            <a:r>
              <a:rPr lang="en-GB" sz="2800" dirty="0" smtClean="0">
                <a:solidFill>
                  <a:srgbClr val="FFC800"/>
                </a:solidFill>
              </a:rPr>
              <a:t>GCC: </a:t>
            </a:r>
            <a:r>
              <a:rPr lang="en-GB" sz="3200" dirty="0" smtClean="0">
                <a:solidFill>
                  <a:srgbClr val="FFC800"/>
                </a:solidFill>
              </a:rPr>
              <a:t>Dissemination</a:t>
            </a:r>
            <a:r>
              <a:rPr lang="en-GB" sz="3200" dirty="0">
                <a:solidFill>
                  <a:srgbClr val="FFC800"/>
                </a:solidFill>
              </a:rPr>
              <a:t>:  </a:t>
            </a:r>
            <a:r>
              <a:rPr lang="en-GB" sz="4000" dirty="0" err="1" smtClean="0">
                <a:solidFill>
                  <a:srgbClr val="FFC800"/>
                </a:solidFill>
              </a:rPr>
              <a:t>CyberCrime</a:t>
            </a:r>
            <a:endParaRPr lang="en-GB" sz="4000" dirty="0">
              <a:solidFill>
                <a:srgbClr val="FFC800"/>
              </a:solidFill>
            </a:endParaRPr>
          </a:p>
        </p:txBody>
      </p:sp>
    </p:spTree>
    <p:extLst>
      <p:ext uri="{BB962C8B-B14F-4D97-AF65-F5344CB8AC3E}">
        <p14:creationId xmlns:p14="http://schemas.microsoft.com/office/powerpoint/2010/main" val="2283937386"/>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1250"/>
                                        <p:tgtEl>
                                          <p:spTgt spid="13">
                                            <p:txEl>
                                              <p:pRg st="1" end="1"/>
                                            </p:txEl>
                                          </p:spTgt>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up)">
                                      <p:cBhvr>
                                        <p:cTn id="11" dur="1250"/>
                                        <p:tgtEl>
                                          <p:spTgt spid="13">
                                            <p:txEl>
                                              <p:pRg st="2" end="2"/>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wipe(up)">
                                      <p:cBhvr>
                                        <p:cTn id="15" dur="1250"/>
                                        <p:tgtEl>
                                          <p:spTgt spid="13">
                                            <p:txEl>
                                              <p:pRg st="3" end="3"/>
                                            </p:txEl>
                                          </p:spTgt>
                                        </p:tgtEl>
                                      </p:cBhvr>
                                    </p:animEffect>
                                  </p:childTnLst>
                                </p:cTn>
                              </p:par>
                            </p:childTnLst>
                          </p:cTn>
                        </p:par>
                        <p:par>
                          <p:cTn id="16" fill="hold">
                            <p:stCondLst>
                              <p:cond delay="3750"/>
                            </p:stCondLst>
                            <p:childTnLst>
                              <p:par>
                                <p:cTn id="17" presetID="22" presetClass="entr" presetSubtype="1" fill="hold"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up)">
                                      <p:cBhvr>
                                        <p:cTn id="19" dur="1250"/>
                                        <p:tgtEl>
                                          <p:spTgt spid="13">
                                            <p:txEl>
                                              <p:pRg st="4" end="4"/>
                                            </p:txEl>
                                          </p:spTgt>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wipe(left)">
                                      <p:cBhvr>
                                        <p:cTn id="23" dur="1250"/>
                                        <p:tgtEl>
                                          <p:spTgt spid="13">
                                            <p:txEl>
                                              <p:pRg st="5" end="5"/>
                                            </p:txEl>
                                          </p:spTgt>
                                        </p:tgtEl>
                                      </p:cBhvr>
                                    </p:animEffect>
                                  </p:childTnLst>
                                </p:cTn>
                              </p:par>
                            </p:childTnLst>
                          </p:cTn>
                        </p:par>
                        <p:par>
                          <p:cTn id="24" fill="hold">
                            <p:stCondLst>
                              <p:cond delay="6250"/>
                            </p:stCondLst>
                            <p:childTnLst>
                              <p:par>
                                <p:cTn id="25" presetID="22" presetClass="entr" presetSubtype="1" fill="hold" nodeType="after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up)">
                                      <p:cBhvr>
                                        <p:cTn id="27" dur="1250"/>
                                        <p:tgtEl>
                                          <p:spTgt spid="13">
                                            <p:txEl>
                                              <p:pRg st="6" end="6"/>
                                            </p:txEl>
                                          </p:spTgt>
                                        </p:tgtEl>
                                      </p:cBhvr>
                                    </p:animEffect>
                                  </p:childTnLst>
                                </p:cTn>
                              </p:par>
                            </p:childTnLst>
                          </p:cTn>
                        </p:par>
                        <p:par>
                          <p:cTn id="28" fill="hold">
                            <p:stCondLst>
                              <p:cond delay="7500"/>
                            </p:stCondLst>
                            <p:childTnLst>
                              <p:par>
                                <p:cTn id="29" presetID="22" presetClass="entr" presetSubtype="1" fill="hold" nodeType="after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Effect transition="in" filter="wipe(up)">
                                      <p:cBhvr>
                                        <p:cTn id="31" dur="1250"/>
                                        <p:tgtEl>
                                          <p:spTgt spid="13">
                                            <p:txEl>
                                              <p:pRg st="7" end="7"/>
                                            </p:txEl>
                                          </p:spTgt>
                                        </p:tgtEl>
                                      </p:cBhvr>
                                    </p:animEffect>
                                  </p:childTnLst>
                                </p:cTn>
                              </p:par>
                            </p:childTnLst>
                          </p:cTn>
                        </p:par>
                        <p:par>
                          <p:cTn id="32" fill="hold">
                            <p:stCondLst>
                              <p:cond delay="8750"/>
                            </p:stCondLst>
                            <p:childTnLst>
                              <p:par>
                                <p:cTn id="33" presetID="22" presetClass="entr" presetSubtype="1" fill="hold" nodeType="after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Effect transition="in" filter="wipe(up)">
                                      <p:cBhvr>
                                        <p:cTn id="35" dur="1250"/>
                                        <p:tgtEl>
                                          <p:spTgt spid="13">
                                            <p:txEl>
                                              <p:pRg st="8" end="8"/>
                                            </p:txEl>
                                          </p:spTgt>
                                        </p:tgtEl>
                                      </p:cBhvr>
                                    </p:animEffect>
                                  </p:childTnLst>
                                </p:cTn>
                              </p:par>
                            </p:childTnLst>
                          </p:cTn>
                        </p:par>
                        <p:par>
                          <p:cTn id="36" fill="hold">
                            <p:stCondLst>
                              <p:cond delay="100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92100"/>
            <a:ext cx="7292280" cy="990600"/>
          </a:xfrm>
        </p:spPr>
        <p:txBody>
          <a:bodyPr>
            <a:noAutofit/>
          </a:bodyPr>
          <a:lstStyle/>
          <a:p>
            <a:r>
              <a:rPr lang="en-US" sz="3600" dirty="0">
                <a:effectLst>
                  <a:outerShdw blurRad="38100" dist="38100" dir="2700000" algn="tl">
                    <a:srgbClr val="000000">
                      <a:alpha val="43137"/>
                    </a:srgbClr>
                  </a:outerShdw>
                </a:effectLst>
              </a:rPr>
              <a:t>DST interface (Threat Information and Countermeasure Suggestion)</a:t>
            </a:r>
            <a:endParaRPr lang="el-GR" sz="3600" dirty="0">
              <a:effectLst>
                <a:outerShdw blurRad="38100" dist="38100" dir="2700000" algn="tl">
                  <a:srgbClr val="000000">
                    <a:alpha val="43137"/>
                  </a:srgbClr>
                </a:outerShdw>
              </a:effectLst>
            </a:endParaRPr>
          </a:p>
        </p:txBody>
      </p:sp>
      <p:pic>
        <p:nvPicPr>
          <p:cNvPr id="8" name="4 - Θέση περιεχομένου" descr="threatInfo.png"/>
          <p:cNvPicPr>
            <a:picLocks noGrp="1" noChangeAspect="1"/>
          </p:cNvPicPr>
          <p:nvPr>
            <p:ph idx="1"/>
          </p:nvPr>
        </p:nvPicPr>
        <p:blipFill>
          <a:blip r:embed="rId2" cstate="print"/>
          <a:stretch>
            <a:fillRect/>
          </a:stretch>
        </p:blipFill>
        <p:spPr>
          <a:xfrm>
            <a:off x="132762" y="1412776"/>
            <a:ext cx="9011238" cy="4824536"/>
          </a:xfrm>
        </p:spPr>
      </p:pic>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40</a:t>
            </a:fld>
            <a:endParaRPr lang="el-GR" dirty="0"/>
          </a:p>
        </p:txBody>
      </p:sp>
    </p:spTree>
    <p:extLst>
      <p:ext uri="{BB962C8B-B14F-4D97-AF65-F5344CB8AC3E}">
        <p14:creationId xmlns:p14="http://schemas.microsoft.com/office/powerpoint/2010/main" val="16093781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260648"/>
            <a:ext cx="8168456" cy="792088"/>
          </a:xfrm>
        </p:spPr>
        <p:txBody>
          <a:bodyPr>
            <a:noAutofit/>
          </a:bodyPr>
          <a:lstStyle/>
          <a:p>
            <a:r>
              <a:rPr lang="en-US" sz="5400" dirty="0">
                <a:effectLst>
                  <a:outerShdw blurRad="38100" dist="38100" dir="2700000" algn="tl">
                    <a:srgbClr val="000000">
                      <a:alpha val="43137"/>
                    </a:srgbClr>
                  </a:outerShdw>
                </a:effectLst>
              </a:rPr>
              <a:t>Future Directions</a:t>
            </a:r>
            <a:endParaRPr lang="el-GR" sz="54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1447800"/>
            <a:ext cx="9144000" cy="5181600"/>
          </a:xfrm>
        </p:spPr>
        <p:txBody>
          <a:bodyPr>
            <a:normAutofit/>
          </a:bodyPr>
          <a:lstStyle/>
          <a:p>
            <a:pPr algn="just">
              <a:lnSpc>
                <a:spcPct val="110000"/>
              </a:lnSpc>
            </a:pPr>
            <a:r>
              <a:rPr lang="en-US" sz="2400" dirty="0" smtClean="0">
                <a:cs typeface="Arial" pitchFamily="34" charset="0"/>
              </a:rPr>
              <a:t>Sequential detection of a change using the nonparametric  CUSUM  in the Behavioral Analyzer</a:t>
            </a:r>
            <a:r>
              <a:rPr lang="en-US" sz="2400" dirty="0" smtClean="0">
                <a:latin typeface="Arial" pitchFamily="34" charset="0"/>
                <a:cs typeface="Arial" pitchFamily="34" charset="0"/>
              </a:rPr>
              <a:t>. </a:t>
            </a:r>
          </a:p>
          <a:p>
            <a:pPr algn="just">
              <a:lnSpc>
                <a:spcPct val="110000"/>
              </a:lnSpc>
            </a:pPr>
            <a:endParaRPr lang="en-US" sz="400" dirty="0" smtClean="0"/>
          </a:p>
          <a:p>
            <a:pPr algn="just">
              <a:lnSpc>
                <a:spcPct val="100000"/>
              </a:lnSpc>
            </a:pPr>
            <a:r>
              <a:rPr lang="en-US" sz="2400" dirty="0" smtClean="0">
                <a:cs typeface="Arial" pitchFamily="34" charset="0"/>
              </a:rPr>
              <a:t>Situational Awareness of the Operators using user friendly Dynamic Support Tool (DST) interfaces </a:t>
            </a:r>
          </a:p>
          <a:p>
            <a:pPr algn="just">
              <a:lnSpc>
                <a:spcPct val="110000"/>
              </a:lnSpc>
              <a:buNone/>
            </a:pPr>
            <a:endParaRPr lang="en-US" sz="500" dirty="0" smtClean="0"/>
          </a:p>
          <a:p>
            <a:pPr algn="just">
              <a:lnSpc>
                <a:spcPct val="110000"/>
              </a:lnSpc>
            </a:pPr>
            <a:r>
              <a:rPr lang="en-US" sz="2400" dirty="0" smtClean="0">
                <a:cs typeface="Arial" pitchFamily="34" charset="0"/>
              </a:rPr>
              <a:t>Development of additional detection approaches (</a:t>
            </a:r>
            <a:r>
              <a:rPr lang="en-US" sz="2400" b="1" dirty="0" smtClean="0">
                <a:cs typeface="Arial" pitchFamily="34" charset="0"/>
              </a:rPr>
              <a:t>S</a:t>
            </a:r>
            <a:r>
              <a:rPr lang="en-US" sz="2400" dirty="0" smtClean="0">
                <a:cs typeface="Arial" pitchFamily="34" charset="0"/>
              </a:rPr>
              <a:t>equential </a:t>
            </a:r>
            <a:r>
              <a:rPr lang="en-US" sz="2400" b="1" dirty="0" smtClean="0">
                <a:cs typeface="Arial" pitchFamily="34" charset="0"/>
              </a:rPr>
              <a:t>P</a:t>
            </a:r>
            <a:r>
              <a:rPr lang="en-US" sz="2400" dirty="0" smtClean="0">
                <a:cs typeface="Arial" pitchFamily="34" charset="0"/>
              </a:rPr>
              <a:t>robability </a:t>
            </a:r>
            <a:r>
              <a:rPr lang="en-US" sz="2400" b="1" dirty="0" smtClean="0">
                <a:cs typeface="Arial" pitchFamily="34" charset="0"/>
              </a:rPr>
              <a:t>R</a:t>
            </a:r>
            <a:r>
              <a:rPr lang="en-US" sz="2400" dirty="0" smtClean="0">
                <a:cs typeface="Arial" pitchFamily="34" charset="0"/>
              </a:rPr>
              <a:t>atio Test, Different Optimality Criteria such as: </a:t>
            </a:r>
            <a:r>
              <a:rPr lang="en-US" sz="2400" dirty="0" err="1" smtClean="0">
                <a:cs typeface="Arial" pitchFamily="34" charset="0"/>
              </a:rPr>
              <a:t>Lorden</a:t>
            </a:r>
            <a:r>
              <a:rPr lang="en-US" sz="2400" dirty="0" smtClean="0">
                <a:cs typeface="Arial" pitchFamily="34" charset="0"/>
              </a:rPr>
              <a:t>, </a:t>
            </a:r>
            <a:r>
              <a:rPr lang="en-US" sz="2400" dirty="0" err="1" smtClean="0">
                <a:cs typeface="Arial" pitchFamily="34" charset="0"/>
              </a:rPr>
              <a:t>Shiryaev</a:t>
            </a:r>
            <a:r>
              <a:rPr lang="en-US" sz="2400" dirty="0" smtClean="0">
                <a:cs typeface="Arial" pitchFamily="34" charset="0"/>
              </a:rPr>
              <a:t> - Roberts)</a:t>
            </a:r>
          </a:p>
          <a:p>
            <a:pPr algn="just">
              <a:lnSpc>
                <a:spcPct val="110000"/>
              </a:lnSpc>
              <a:buNone/>
            </a:pPr>
            <a:endParaRPr lang="en-US" sz="500" dirty="0" smtClean="0"/>
          </a:p>
          <a:p>
            <a:pPr algn="just">
              <a:lnSpc>
                <a:spcPct val="110000"/>
              </a:lnSpc>
            </a:pPr>
            <a:r>
              <a:rPr lang="en-US" sz="2400" dirty="0" smtClean="0">
                <a:cs typeface="Arial" pitchFamily="34" charset="0"/>
              </a:rPr>
              <a:t>Distributed Real Time Sequential Detection &amp; Hypothesis Testing for Intrusion Attacks</a:t>
            </a:r>
          </a:p>
          <a:p>
            <a:pPr algn="just">
              <a:lnSpc>
                <a:spcPct val="110000"/>
              </a:lnSpc>
            </a:pPr>
            <a:endParaRPr lang="en-US" sz="500" dirty="0" smtClean="0"/>
          </a:p>
          <a:p>
            <a:pPr algn="just">
              <a:lnSpc>
                <a:spcPct val="100000"/>
              </a:lnSpc>
            </a:pPr>
            <a:r>
              <a:rPr lang="en-US" sz="2400" dirty="0" smtClean="0"/>
              <a:t>Incorporate Adaptive Methods for activity Monitoring with Forward – Backward Recursive Least Squares Recursions</a:t>
            </a:r>
          </a:p>
          <a:p>
            <a:pPr algn="just">
              <a:lnSpc>
                <a:spcPct val="120000"/>
              </a:lnSpc>
              <a:buNone/>
            </a:pPr>
            <a:endParaRPr lang="en-US" sz="2200"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41</a:t>
            </a:fld>
            <a:endParaRPr lang="el-GR" dirty="0"/>
          </a:p>
        </p:txBody>
      </p:sp>
    </p:spTree>
    <p:extLst>
      <p:ext uri="{BB962C8B-B14F-4D97-AF65-F5344CB8AC3E}">
        <p14:creationId xmlns:p14="http://schemas.microsoft.com/office/powerpoint/2010/main" val="86119069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92100"/>
            <a:ext cx="8424936" cy="760636"/>
          </a:xfrm>
        </p:spPr>
        <p:txBody>
          <a:bodyPr>
            <a:noAutofit/>
          </a:bodyPr>
          <a:lstStyle/>
          <a:p>
            <a:r>
              <a:rPr lang="en-US" sz="2800" dirty="0">
                <a:effectLst>
                  <a:outerShdw blurRad="38100" dist="38100" dir="2700000" algn="tl">
                    <a:srgbClr val="000000">
                      <a:alpha val="43137"/>
                    </a:srgbClr>
                  </a:outerShdw>
                </a:effectLst>
              </a:rPr>
              <a:t>Linear Model based Process generating data for activity monitoring – RLS type algorithms</a:t>
            </a:r>
            <a:endParaRPr lang="el-GR" sz="28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323528" y="1628800"/>
            <a:ext cx="8391004" cy="4752528"/>
          </a:xfrm>
        </p:spPr>
        <p:txBody>
          <a:bodyPr/>
          <a:lstStyle/>
          <a:p>
            <a:r>
              <a:rPr lang="en-US" dirty="0" smtClean="0"/>
              <a:t>To detect Outliers and Change Points over a stream in an “On-Line” adaptive fashion !!!!. </a:t>
            </a:r>
          </a:p>
          <a:p>
            <a:r>
              <a:rPr lang="en-US" dirty="0" smtClean="0"/>
              <a:t>Linear Models and Parameter Estimation. </a:t>
            </a:r>
          </a:p>
          <a:p>
            <a:pPr>
              <a:buNone/>
            </a:pPr>
            <a:r>
              <a:rPr lang="en-US" dirty="0" smtClean="0"/>
              <a:t> </a:t>
            </a:r>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42</a:t>
            </a:fld>
            <a:endParaRPr lang="el-GR" dirty="0"/>
          </a:p>
        </p:txBody>
      </p:sp>
      <p:sp>
        <p:nvSpPr>
          <p:cNvPr id="1034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1034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103429"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1560" y="3645024"/>
            <a:ext cx="5328592" cy="504056"/>
          </a:xfrm>
          <a:prstGeom prst="rect">
            <a:avLst/>
          </a:prstGeom>
          <a:noFill/>
        </p:spPr>
      </p:pic>
      <p:sp>
        <p:nvSpPr>
          <p:cNvPr id="1034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103431"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5536" y="4581128"/>
            <a:ext cx="3816424" cy="864096"/>
          </a:xfrm>
          <a:prstGeom prst="rect">
            <a:avLst/>
          </a:prstGeom>
          <a:noFill/>
        </p:spPr>
      </p:pic>
      <p:sp>
        <p:nvSpPr>
          <p:cNvPr id="103433" name="Rectangle 9"/>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0343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103434"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9992" y="4581128"/>
            <a:ext cx="4277593" cy="864096"/>
          </a:xfrm>
          <a:prstGeom prst="rect">
            <a:avLst/>
          </a:prstGeom>
          <a:noFill/>
        </p:spPr>
      </p:pic>
      <p:sp>
        <p:nvSpPr>
          <p:cNvPr id="103436" name="Rectangle 12"/>
          <p:cNvSpPr>
            <a:spLocks noChangeArrowheads="1"/>
          </p:cNvSpPr>
          <p:nvPr/>
        </p:nvSpPr>
        <p:spPr bwMode="auto">
          <a:xfrm>
            <a:off x="0" y="8461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9076343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168456" cy="760636"/>
          </a:xfrm>
        </p:spPr>
        <p:txBody>
          <a:bodyPr>
            <a:noAutofit/>
          </a:bodyPr>
          <a:lstStyle/>
          <a:p>
            <a:r>
              <a:rPr lang="en-US" sz="5400" dirty="0">
                <a:effectLst>
                  <a:outerShdw blurRad="38100" dist="38100" dir="2700000" algn="tl">
                    <a:srgbClr val="000000">
                      <a:alpha val="43137"/>
                    </a:srgbClr>
                  </a:outerShdw>
                </a:effectLst>
              </a:rPr>
              <a:t>Conclusions</a:t>
            </a:r>
            <a:endParaRPr lang="el-GR" sz="54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179512" y="1447800"/>
            <a:ext cx="8964488" cy="4953000"/>
          </a:xfrm>
        </p:spPr>
        <p:txBody>
          <a:bodyPr>
            <a:normAutofit lnSpcReduction="10000"/>
          </a:bodyPr>
          <a:lstStyle/>
          <a:p>
            <a:pPr algn="just">
              <a:lnSpc>
                <a:spcPct val="100000"/>
              </a:lnSpc>
            </a:pPr>
            <a:r>
              <a:rPr lang="en-US" sz="2400" b="1" dirty="0" smtClean="0"/>
              <a:t>Implementation</a:t>
            </a:r>
            <a:r>
              <a:rPr lang="en-US" sz="2400" dirty="0" smtClean="0"/>
              <a:t> of an Intelligent Prototype Tool for the Protection of Dynamic Multi Stakeholder SOA Critical Infrastructures. Air-traffic Management Systems </a:t>
            </a:r>
            <a:r>
              <a:rPr lang="en-US" sz="2400" dirty="0" err="1" smtClean="0"/>
              <a:t>PoC</a:t>
            </a:r>
            <a:r>
              <a:rPr lang="en-US" sz="2400" dirty="0" smtClean="0"/>
              <a:t>. </a:t>
            </a:r>
          </a:p>
          <a:p>
            <a:pPr algn="just">
              <a:lnSpc>
                <a:spcPct val="100000"/>
              </a:lnSpc>
            </a:pPr>
            <a:endParaRPr lang="en-US" sz="600" dirty="0" smtClean="0"/>
          </a:p>
          <a:p>
            <a:pPr algn="just">
              <a:lnSpc>
                <a:spcPct val="100000"/>
              </a:lnSpc>
            </a:pPr>
            <a:r>
              <a:rPr lang="en-US" sz="2400" dirty="0" smtClean="0"/>
              <a:t> </a:t>
            </a:r>
            <a:r>
              <a:rPr lang="en-US" sz="2400" b="1" dirty="0" smtClean="0"/>
              <a:t>Implemented</a:t>
            </a:r>
            <a:r>
              <a:rPr lang="en-US" sz="2400" dirty="0" smtClean="0"/>
              <a:t>: An Innovative </a:t>
            </a:r>
            <a:r>
              <a:rPr lang="en-GB" sz="2400" dirty="0" smtClean="0"/>
              <a:t>core ontology model which has been reinforced with rules and classes that improve threat estimation and classification. </a:t>
            </a:r>
          </a:p>
          <a:p>
            <a:pPr algn="just">
              <a:lnSpc>
                <a:spcPct val="100000"/>
              </a:lnSpc>
            </a:pPr>
            <a:endParaRPr lang="en-GB" sz="600" dirty="0" smtClean="0"/>
          </a:p>
          <a:p>
            <a:pPr algn="just">
              <a:lnSpc>
                <a:spcPct val="100000"/>
              </a:lnSpc>
            </a:pPr>
            <a:r>
              <a:rPr lang="en-GB" sz="2400" dirty="0" smtClean="0"/>
              <a:t> </a:t>
            </a:r>
            <a:r>
              <a:rPr lang="en-GB" sz="2400" b="1" dirty="0" smtClean="0"/>
              <a:t>Implemented:</a:t>
            </a:r>
            <a:r>
              <a:rPr lang="en-GB" sz="2400" dirty="0" smtClean="0"/>
              <a:t> Advanced Stream (RDF) Reasoning – and </a:t>
            </a:r>
            <a:r>
              <a:rPr lang="en-GB" sz="2400" dirty="0" err="1" smtClean="0"/>
              <a:t>Behavioral</a:t>
            </a:r>
            <a:r>
              <a:rPr lang="en-GB" sz="2400" dirty="0" smtClean="0"/>
              <a:t> Analysis Algorithms.</a:t>
            </a:r>
          </a:p>
          <a:p>
            <a:pPr algn="just">
              <a:lnSpc>
                <a:spcPct val="100000"/>
              </a:lnSpc>
            </a:pPr>
            <a:endParaRPr lang="en-GB" sz="400" dirty="0" smtClean="0"/>
          </a:p>
          <a:p>
            <a:pPr algn="just">
              <a:lnSpc>
                <a:spcPct val="100000"/>
              </a:lnSpc>
            </a:pPr>
            <a:r>
              <a:rPr lang="en-GB" sz="2400" b="1" dirty="0" smtClean="0"/>
              <a:t>Sequential data analysis </a:t>
            </a:r>
            <a:r>
              <a:rPr lang="en-GB" sz="2400" dirty="0" smtClean="0"/>
              <a:t>led us to Advanced Semantic Stream Reasoning for Real –Time Processing. </a:t>
            </a:r>
            <a:r>
              <a:rPr lang="en-GB" sz="700" dirty="0" smtClean="0"/>
              <a:t>      					</a:t>
            </a:r>
            <a:endParaRPr lang="en-GB" sz="2400" dirty="0" smtClean="0"/>
          </a:p>
          <a:p>
            <a:pPr algn="just">
              <a:lnSpc>
                <a:spcPct val="100000"/>
              </a:lnSpc>
            </a:pPr>
            <a:r>
              <a:rPr lang="en-GB" sz="2400" b="1" dirty="0" smtClean="0"/>
              <a:t>Implemented:</a:t>
            </a:r>
            <a:r>
              <a:rPr lang="en-GB" sz="2400" dirty="0" smtClean="0"/>
              <a:t> Dynamic User Interfaces with Risk – Threat Analytics in Real Time for A-CDM (</a:t>
            </a:r>
            <a:r>
              <a:rPr lang="en-GB" sz="2400" dirty="0" err="1" smtClean="0"/>
              <a:t>Eurocontrol</a:t>
            </a:r>
            <a:r>
              <a:rPr lang="en-GB" sz="2400" dirty="0" smtClean="0"/>
              <a:t>).</a:t>
            </a:r>
            <a:r>
              <a:rPr lang="en-GB" dirty="0" smtClean="0"/>
              <a:t> </a:t>
            </a:r>
          </a:p>
          <a:p>
            <a:pPr algn="just">
              <a:lnSpc>
                <a:spcPct val="100000"/>
              </a:lnSpc>
            </a:pPr>
            <a:endParaRPr lang="en-GB" dirty="0" smtClean="0"/>
          </a:p>
          <a:p>
            <a:pPr algn="just">
              <a:lnSpc>
                <a:spcPct val="100000"/>
              </a:lnSpc>
            </a:pPr>
            <a:endParaRPr lang="en-GB" dirty="0" smtClean="0"/>
          </a:p>
          <a:p>
            <a:pPr algn="just">
              <a:lnSpc>
                <a:spcPct val="100000"/>
              </a:lnSpc>
            </a:pPr>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43</a:t>
            </a:fld>
            <a:endParaRPr lang="el-GR" dirty="0"/>
          </a:p>
        </p:txBody>
      </p:sp>
    </p:spTree>
    <p:extLst>
      <p:ext uri="{BB962C8B-B14F-4D97-AF65-F5344CB8AC3E}">
        <p14:creationId xmlns:p14="http://schemas.microsoft.com/office/powerpoint/2010/main" val="18060305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p:cNvSpPr>
          <p:nvPr/>
        </p:nvSpPr>
        <p:spPr bwMode="auto">
          <a:xfrm>
            <a:off x="1466850" y="5257800"/>
            <a:ext cx="648017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8872" tIns="0" rIns="45720" bIns="0" anchor="b"/>
          <a:lstStyle/>
          <a:p>
            <a:pPr algn="ctr">
              <a:lnSpc>
                <a:spcPct val="90000"/>
              </a:lnSpc>
              <a:buClr>
                <a:schemeClr val="accent1"/>
              </a:buClr>
              <a:buSzPct val="80000"/>
              <a:buFont typeface="Wingdings 2" pitchFamily="18" charset="2"/>
              <a:buNone/>
            </a:pPr>
            <a:endParaRPr lang="en-US" sz="1900" dirty="0">
              <a:solidFill>
                <a:srgbClr val="FFFFFF"/>
              </a:solidFill>
              <a:latin typeface="Corbel" pitchFamily="34" charset="0"/>
            </a:endParaRPr>
          </a:p>
          <a:p>
            <a:pPr algn="ctr">
              <a:lnSpc>
                <a:spcPct val="90000"/>
              </a:lnSpc>
              <a:buClr>
                <a:schemeClr val="accent1"/>
              </a:buClr>
              <a:buSzPct val="80000"/>
              <a:buFont typeface="Wingdings 2" pitchFamily="18" charset="2"/>
              <a:buNone/>
            </a:pPr>
            <a:endParaRPr lang="en-US" sz="2800" dirty="0">
              <a:solidFill>
                <a:srgbClr val="FFFFFF"/>
              </a:solidFill>
              <a:latin typeface="Corbel" pitchFamily="34" charset="0"/>
            </a:endParaRPr>
          </a:p>
          <a:p>
            <a:pPr>
              <a:lnSpc>
                <a:spcPct val="90000"/>
              </a:lnSpc>
              <a:buClr>
                <a:schemeClr val="accent1"/>
              </a:buClr>
              <a:buSzPct val="80000"/>
              <a:buFont typeface="Wingdings 2" pitchFamily="18" charset="2"/>
              <a:buNone/>
            </a:pPr>
            <a:endParaRPr lang="en-US" sz="1900" dirty="0">
              <a:solidFill>
                <a:srgbClr val="FFFFFF"/>
              </a:solidFill>
              <a:latin typeface="Corbel" pitchFamily="34" charset="0"/>
            </a:endParaRPr>
          </a:p>
        </p:txBody>
      </p:sp>
      <p:sp>
        <p:nvSpPr>
          <p:cNvPr id="2" name="Title 1"/>
          <p:cNvSpPr>
            <a:spLocks noGrp="1"/>
          </p:cNvSpPr>
          <p:nvPr>
            <p:ph type="ctrTitle"/>
          </p:nvPr>
        </p:nvSpPr>
        <p:spPr/>
        <p:txBody>
          <a:bodyPr>
            <a:normAutofit/>
          </a:bodyPr>
          <a:lstStyle/>
          <a:p>
            <a:r>
              <a:rPr lang="en-US" dirty="0" smtClean="0">
                <a:effectLst>
                  <a:outerShdw blurRad="38100" dist="38100" dir="2700000" algn="tl">
                    <a:srgbClr val="000000">
                      <a:alpha val="43137"/>
                    </a:srgbClr>
                  </a:outerShdw>
                </a:effectLst>
              </a:rPr>
              <a:t>Security on Mobile Devices</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l-GR" dirty="0"/>
          </a:p>
        </p:txBody>
      </p:sp>
    </p:spTree>
    <p:extLst>
      <p:ext uri="{BB962C8B-B14F-4D97-AF65-F5344CB8AC3E}">
        <p14:creationId xmlns:p14="http://schemas.microsoft.com/office/powerpoint/2010/main" val="36885672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229600" cy="1143000"/>
          </a:xfrm>
        </p:spPr>
        <p:txBody>
          <a:bodyPr rtlCol="0">
            <a:normAutofit/>
          </a:bodyPr>
          <a:lstStyle/>
          <a:p>
            <a:pPr eaLnBrk="1" fontAlgn="auto" hangingPunct="1">
              <a:spcAft>
                <a:spcPts val="0"/>
              </a:spcAft>
              <a:defRPr/>
            </a:pPr>
            <a:r>
              <a:rPr lang="en-US" sz="5400" b="1" dirty="0" smtClean="0">
                <a:effectLst>
                  <a:outerShdw blurRad="38100" dist="38100" dir="2700000" algn="tl">
                    <a:srgbClr val="000000">
                      <a:alpha val="43137"/>
                    </a:srgbClr>
                  </a:outerShdw>
                </a:effectLst>
              </a:rPr>
              <a:t>Outline</a:t>
            </a:r>
            <a:endParaRPr lang="en-US" sz="5400" b="1" dirty="0">
              <a:effectLst>
                <a:outerShdw blurRad="38100" dist="38100" dir="2700000" algn="tl">
                  <a:srgbClr val="000000">
                    <a:alpha val="43137"/>
                  </a:srgbClr>
                </a:outerShdw>
              </a:effectLst>
            </a:endParaRPr>
          </a:p>
        </p:txBody>
      </p:sp>
      <p:sp>
        <p:nvSpPr>
          <p:cNvPr id="6147" name="Content Placeholder 2"/>
          <p:cNvSpPr>
            <a:spLocks noGrp="1"/>
          </p:cNvSpPr>
          <p:nvPr>
            <p:ph idx="1"/>
          </p:nvPr>
        </p:nvSpPr>
        <p:spPr>
          <a:xfrm>
            <a:off x="457200" y="1484313"/>
            <a:ext cx="8229600" cy="5016500"/>
          </a:xfrm>
        </p:spPr>
        <p:txBody>
          <a:bodyPr/>
          <a:lstStyle/>
          <a:p>
            <a:pPr eaLnBrk="1" hangingPunct="1">
              <a:spcAft>
                <a:spcPts val="600"/>
              </a:spcAft>
            </a:pPr>
            <a:r>
              <a:rPr lang="en-US" b="1" dirty="0" smtClean="0"/>
              <a:t>Background</a:t>
            </a:r>
          </a:p>
          <a:p>
            <a:pPr lvl="1" eaLnBrk="1" hangingPunct="1">
              <a:spcAft>
                <a:spcPts val="600"/>
              </a:spcAft>
            </a:pPr>
            <a:r>
              <a:rPr lang="en-US" b="1" dirty="0" smtClean="0"/>
              <a:t>Live forensics</a:t>
            </a:r>
          </a:p>
          <a:p>
            <a:pPr lvl="1" eaLnBrk="1" hangingPunct="1">
              <a:spcAft>
                <a:spcPts val="600"/>
              </a:spcAft>
            </a:pPr>
            <a:r>
              <a:rPr lang="en-US" b="1" dirty="0" smtClean="0"/>
              <a:t>Android </a:t>
            </a:r>
          </a:p>
          <a:p>
            <a:pPr lvl="1" eaLnBrk="1" hangingPunct="1">
              <a:spcAft>
                <a:spcPts val="600"/>
              </a:spcAft>
            </a:pPr>
            <a:r>
              <a:rPr lang="en-US" b="1" dirty="0" err="1" smtClean="0"/>
              <a:t>LiME</a:t>
            </a:r>
            <a:endParaRPr lang="en-US" b="1" dirty="0" smtClean="0"/>
          </a:p>
          <a:p>
            <a:pPr lvl="1" eaLnBrk="1" hangingPunct="1">
              <a:spcAft>
                <a:spcPts val="600"/>
              </a:spcAft>
            </a:pPr>
            <a:r>
              <a:rPr lang="en-US" b="1" dirty="0" smtClean="0"/>
              <a:t>Memory analysis </a:t>
            </a:r>
          </a:p>
          <a:p>
            <a:pPr eaLnBrk="1" hangingPunct="1">
              <a:spcAft>
                <a:spcPts val="600"/>
              </a:spcAft>
            </a:pPr>
            <a:r>
              <a:rPr lang="en-US" b="1" dirty="0" err="1" smtClean="0"/>
              <a:t>Testbed</a:t>
            </a:r>
            <a:r>
              <a:rPr lang="en-US" b="1" dirty="0" smtClean="0"/>
              <a:t>, experiments and scenarios</a:t>
            </a:r>
          </a:p>
          <a:p>
            <a:pPr eaLnBrk="1" hangingPunct="1">
              <a:spcAft>
                <a:spcPts val="600"/>
              </a:spcAft>
            </a:pPr>
            <a:r>
              <a:rPr lang="en-US" b="1" dirty="0" smtClean="0"/>
              <a:t>Results and discussion</a:t>
            </a:r>
          </a:p>
          <a:p>
            <a:pPr eaLnBrk="1" hangingPunct="1">
              <a:spcAft>
                <a:spcPts val="600"/>
              </a:spcAft>
            </a:pPr>
            <a:r>
              <a:rPr lang="en-US" b="1" dirty="0" smtClean="0"/>
              <a:t>Future work</a:t>
            </a:r>
          </a:p>
        </p:txBody>
      </p:sp>
      <p:sp>
        <p:nvSpPr>
          <p:cNvPr id="6148" name="6 - Θέση αριθμού διαφάνειας"/>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DCAFB3-4930-4B45-891D-B53F6DE20E32}" type="slidenum">
              <a:rPr lang="en-US" smtClean="0"/>
              <a:pPr fontAlgn="base">
                <a:spcBef>
                  <a:spcPct val="0"/>
                </a:spcBef>
                <a:spcAft>
                  <a:spcPct val="0"/>
                </a:spcAft>
                <a:defRPr/>
              </a:pPr>
              <a:t>45</a:t>
            </a:fld>
            <a:endParaRPr lang="en-US" smtClean="0"/>
          </a:p>
        </p:txBody>
      </p:sp>
    </p:spTree>
    <p:extLst>
      <p:ext uri="{BB962C8B-B14F-4D97-AF65-F5344CB8AC3E}">
        <p14:creationId xmlns:p14="http://schemas.microsoft.com/office/powerpoint/2010/main" val="180146222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a:xfrm>
            <a:off x="457200" y="274638"/>
            <a:ext cx="8229600" cy="777875"/>
          </a:xfrm>
        </p:spPr>
        <p:txBody>
          <a:bodyPr>
            <a:noAutofit/>
          </a:bodyPr>
          <a:lstStyle/>
          <a:p>
            <a:pPr eaLnBrk="1" fontAlgn="auto" hangingPunct="1">
              <a:spcAft>
                <a:spcPts val="0"/>
              </a:spcAft>
              <a:defRPr/>
            </a:pPr>
            <a:r>
              <a:rPr lang="en-US" sz="5400" dirty="0">
                <a:effectLst>
                  <a:outerShdw blurRad="38100" dist="38100" dir="2700000" algn="tl">
                    <a:srgbClr val="000000">
                      <a:alpha val="43137"/>
                    </a:srgbClr>
                  </a:outerShdw>
                </a:effectLst>
              </a:rPr>
              <a:t>Our topics… </a:t>
            </a:r>
          </a:p>
        </p:txBody>
      </p:sp>
      <p:sp>
        <p:nvSpPr>
          <p:cNvPr id="3" name="2 - Θέση περιεχομένου"/>
          <p:cNvSpPr>
            <a:spLocks noGrp="1"/>
          </p:cNvSpPr>
          <p:nvPr>
            <p:ph idx="1"/>
          </p:nvPr>
        </p:nvSpPr>
        <p:spPr>
          <a:xfrm>
            <a:off x="609600" y="1520825"/>
            <a:ext cx="8139113" cy="5184775"/>
          </a:xfrm>
        </p:spPr>
        <p:txBody>
          <a:bodyPr rtlCol="0">
            <a:normAutofit fontScale="77500" lnSpcReduction="20000"/>
          </a:bodyPr>
          <a:lstStyle/>
          <a:p>
            <a:pPr eaLnBrk="1" fontAlgn="auto" hangingPunct="1">
              <a:lnSpc>
                <a:spcPct val="120000"/>
              </a:lnSpc>
              <a:spcBef>
                <a:spcPts val="1200"/>
              </a:spcBef>
              <a:spcAft>
                <a:spcPts val="1200"/>
              </a:spcAft>
              <a:buFont typeface="Wingdings" pitchFamily="2" charset="2"/>
              <a:buChar char="§"/>
              <a:defRPr/>
            </a:pPr>
            <a:r>
              <a:rPr lang="en-US" sz="2800" b="1" dirty="0" smtClean="0">
                <a:solidFill>
                  <a:srgbClr val="C00000"/>
                </a:solidFill>
              </a:rPr>
              <a:t>Security </a:t>
            </a:r>
            <a:r>
              <a:rPr lang="en-US" sz="2800" b="1" dirty="0" smtClean="0"/>
              <a:t>on mobile devices and networks</a:t>
            </a:r>
          </a:p>
          <a:p>
            <a:pPr eaLnBrk="1" fontAlgn="auto" hangingPunct="1">
              <a:lnSpc>
                <a:spcPct val="120000"/>
              </a:lnSpc>
              <a:spcBef>
                <a:spcPts val="1200"/>
              </a:spcBef>
              <a:spcAft>
                <a:spcPts val="1200"/>
              </a:spcAft>
              <a:buFont typeface="Wingdings" pitchFamily="2" charset="2"/>
              <a:buChar char="§"/>
              <a:defRPr/>
            </a:pPr>
            <a:r>
              <a:rPr lang="en-US" sz="2800" b="1" dirty="0" smtClean="0"/>
              <a:t>2G/3G/4G </a:t>
            </a:r>
            <a:r>
              <a:rPr lang="en-US" sz="2800" b="1" dirty="0" smtClean="0">
                <a:solidFill>
                  <a:srgbClr val="C00000"/>
                </a:solidFill>
              </a:rPr>
              <a:t>security analyzer - evaluator </a:t>
            </a:r>
          </a:p>
          <a:p>
            <a:pPr eaLnBrk="1" fontAlgn="auto" hangingPunct="1">
              <a:lnSpc>
                <a:spcPct val="120000"/>
              </a:lnSpc>
              <a:spcBef>
                <a:spcPts val="1200"/>
              </a:spcBef>
              <a:spcAft>
                <a:spcPts val="1200"/>
              </a:spcAft>
              <a:buFont typeface="Wingdings" pitchFamily="2" charset="2"/>
              <a:buChar char="§"/>
              <a:defRPr/>
            </a:pPr>
            <a:r>
              <a:rPr lang="en-US" sz="2800" b="1" dirty="0" smtClean="0">
                <a:solidFill>
                  <a:srgbClr val="C00000"/>
                </a:solidFill>
              </a:rPr>
              <a:t>Forensics investigations </a:t>
            </a:r>
            <a:r>
              <a:rPr lang="en-US" sz="2800" b="1" dirty="0" smtClean="0"/>
              <a:t>on smart phones </a:t>
            </a:r>
          </a:p>
          <a:p>
            <a:pPr eaLnBrk="1" fontAlgn="auto" hangingPunct="1">
              <a:lnSpc>
                <a:spcPct val="120000"/>
              </a:lnSpc>
              <a:spcBef>
                <a:spcPts val="1200"/>
              </a:spcBef>
              <a:spcAft>
                <a:spcPts val="1200"/>
              </a:spcAft>
              <a:buFont typeface="Wingdings" pitchFamily="2" charset="2"/>
              <a:buChar char="§"/>
              <a:defRPr/>
            </a:pPr>
            <a:r>
              <a:rPr lang="en-US" sz="2800" b="1" dirty="0" smtClean="0">
                <a:solidFill>
                  <a:srgbClr val="C00000"/>
                </a:solidFill>
              </a:rPr>
              <a:t>Creation of groups </a:t>
            </a:r>
            <a:r>
              <a:rPr lang="en-US" sz="2800" b="1" dirty="0" smtClean="0"/>
              <a:t>over public networks </a:t>
            </a:r>
          </a:p>
          <a:p>
            <a:pPr eaLnBrk="1" fontAlgn="auto" hangingPunct="1">
              <a:lnSpc>
                <a:spcPct val="120000"/>
              </a:lnSpc>
              <a:spcBef>
                <a:spcPts val="1200"/>
              </a:spcBef>
              <a:spcAft>
                <a:spcPts val="1200"/>
              </a:spcAft>
              <a:buFont typeface="Wingdings" pitchFamily="2" charset="2"/>
              <a:buChar char="§"/>
              <a:defRPr/>
            </a:pPr>
            <a:r>
              <a:rPr lang="en-US" sz="2800" b="1" dirty="0" smtClean="0">
                <a:solidFill>
                  <a:srgbClr val="C00000"/>
                </a:solidFill>
              </a:rPr>
              <a:t>Intrusion detection </a:t>
            </a:r>
            <a:r>
              <a:rPr lang="en-US" sz="2800" b="1" dirty="0" smtClean="0"/>
              <a:t>for embedded devices </a:t>
            </a:r>
          </a:p>
          <a:p>
            <a:pPr eaLnBrk="1" fontAlgn="auto" hangingPunct="1">
              <a:lnSpc>
                <a:spcPct val="120000"/>
              </a:lnSpc>
              <a:spcBef>
                <a:spcPts val="1200"/>
              </a:spcBef>
              <a:spcAft>
                <a:spcPts val="1200"/>
              </a:spcAft>
              <a:buFont typeface="Wingdings" pitchFamily="2" charset="2"/>
              <a:buChar char="§"/>
              <a:defRPr/>
            </a:pPr>
            <a:r>
              <a:rPr lang="en-US" sz="2800" b="1" dirty="0" smtClean="0"/>
              <a:t>Biometric authentication</a:t>
            </a:r>
          </a:p>
          <a:p>
            <a:pPr eaLnBrk="1" fontAlgn="auto" hangingPunct="1">
              <a:lnSpc>
                <a:spcPct val="120000"/>
              </a:lnSpc>
              <a:spcBef>
                <a:spcPts val="1200"/>
              </a:spcBef>
              <a:spcAft>
                <a:spcPts val="1200"/>
              </a:spcAft>
              <a:buFont typeface="Wingdings" pitchFamily="2" charset="2"/>
              <a:buChar char="§"/>
              <a:defRPr/>
            </a:pPr>
            <a:r>
              <a:rPr lang="en-US" sz="2800" b="1" dirty="0" smtClean="0"/>
              <a:t>Security for </a:t>
            </a:r>
            <a:r>
              <a:rPr lang="en-US" sz="2800" b="1" dirty="0" smtClean="0">
                <a:solidFill>
                  <a:srgbClr val="C00000"/>
                </a:solidFill>
              </a:rPr>
              <a:t>Smart Grid</a:t>
            </a:r>
          </a:p>
          <a:p>
            <a:pPr eaLnBrk="1" fontAlgn="auto" hangingPunct="1">
              <a:lnSpc>
                <a:spcPct val="120000"/>
              </a:lnSpc>
              <a:spcBef>
                <a:spcPts val="1200"/>
              </a:spcBef>
              <a:spcAft>
                <a:spcPts val="1200"/>
              </a:spcAft>
              <a:buFont typeface="Wingdings" pitchFamily="2" charset="2"/>
              <a:buChar char="§"/>
              <a:defRPr/>
            </a:pPr>
            <a:r>
              <a:rPr lang="en-US" sz="2800" b="1" dirty="0" smtClean="0"/>
              <a:t>Security evaluation</a:t>
            </a:r>
          </a:p>
        </p:txBody>
      </p:sp>
    </p:spTree>
    <p:extLst>
      <p:ext uri="{BB962C8B-B14F-4D97-AF65-F5344CB8AC3E}">
        <p14:creationId xmlns:p14="http://schemas.microsoft.com/office/powerpoint/2010/main" val="113833979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a:xfrm>
            <a:off x="107950" y="115888"/>
            <a:ext cx="8856663" cy="1027112"/>
          </a:xfrm>
        </p:spPr>
        <p:txBody>
          <a:bodyPr>
            <a:noAutofit/>
          </a:bodyPr>
          <a:lstStyle/>
          <a:p>
            <a:pPr eaLnBrk="1" hangingPunct="1"/>
            <a:r>
              <a:rPr lang="en-US" sz="3200" dirty="0">
                <a:effectLst>
                  <a:outerShdw blurRad="38100" dist="38100" dir="2700000" algn="tl">
                    <a:srgbClr val="000000">
                      <a:alpha val="43137"/>
                    </a:srgbClr>
                  </a:outerShdw>
                </a:effectLst>
              </a:rPr>
              <a:t>Security on mobile devices &amp; networks  </a:t>
            </a:r>
          </a:p>
        </p:txBody>
      </p:sp>
      <p:sp>
        <p:nvSpPr>
          <p:cNvPr id="3" name="2 - Θέση περιεχομένου"/>
          <p:cNvSpPr>
            <a:spLocks noGrp="1"/>
          </p:cNvSpPr>
          <p:nvPr>
            <p:ph idx="1"/>
          </p:nvPr>
        </p:nvSpPr>
        <p:spPr>
          <a:xfrm>
            <a:off x="323850" y="1447800"/>
            <a:ext cx="8640763" cy="4824413"/>
          </a:xfrm>
        </p:spPr>
        <p:txBody>
          <a:bodyPr rtlCol="0">
            <a:noAutofit/>
          </a:bodyPr>
          <a:lstStyle/>
          <a:p>
            <a:pPr eaLnBrk="1" fontAlgn="auto" hangingPunct="1">
              <a:lnSpc>
                <a:spcPts val="3100"/>
              </a:lnSpc>
              <a:spcBef>
                <a:spcPts val="1200"/>
              </a:spcBef>
              <a:spcAft>
                <a:spcPts val="600"/>
              </a:spcAft>
              <a:buFont typeface="Wingdings" pitchFamily="2" charset="2"/>
              <a:buChar char="§"/>
              <a:defRPr/>
            </a:pPr>
            <a:r>
              <a:rPr lang="en-US" sz="2400" b="1" dirty="0" smtClean="0"/>
              <a:t>We have </a:t>
            </a:r>
            <a:r>
              <a:rPr lang="en-US" sz="2400" b="1" dirty="0" smtClean="0">
                <a:solidFill>
                  <a:srgbClr val="00B0F0"/>
                </a:solidFill>
              </a:rPr>
              <a:t>designed </a:t>
            </a:r>
            <a:r>
              <a:rPr lang="en-US" sz="2400" b="1" dirty="0" smtClean="0"/>
              <a:t>and</a:t>
            </a:r>
            <a:r>
              <a:rPr lang="en-US" sz="2400" b="1" dirty="0" smtClean="0">
                <a:solidFill>
                  <a:srgbClr val="002060"/>
                </a:solidFill>
              </a:rPr>
              <a:t> </a:t>
            </a:r>
            <a:r>
              <a:rPr lang="en-US" sz="2400" b="1" dirty="0" smtClean="0">
                <a:solidFill>
                  <a:srgbClr val="00B0F0"/>
                </a:solidFill>
              </a:rPr>
              <a:t>implemented </a:t>
            </a:r>
            <a:r>
              <a:rPr lang="en-US" sz="2400" b="1" dirty="0" smtClean="0"/>
              <a:t>an innovative </a:t>
            </a:r>
            <a:r>
              <a:rPr lang="en-US" sz="2400" b="1" dirty="0" smtClean="0">
                <a:solidFill>
                  <a:srgbClr val="C00000"/>
                </a:solidFill>
              </a:rPr>
              <a:t>security architecture </a:t>
            </a:r>
            <a:r>
              <a:rPr lang="en-US" sz="2400" b="1" dirty="0" smtClean="0"/>
              <a:t>that handles:  </a:t>
            </a:r>
          </a:p>
          <a:p>
            <a:pPr lvl="1" eaLnBrk="1" fontAlgn="auto" hangingPunct="1">
              <a:lnSpc>
                <a:spcPts val="3100"/>
              </a:lnSpc>
              <a:spcBef>
                <a:spcPts val="1200"/>
              </a:spcBef>
              <a:spcAft>
                <a:spcPts val="600"/>
              </a:spcAft>
              <a:buClr>
                <a:schemeClr val="tx1"/>
              </a:buClr>
              <a:buFont typeface="Arial" pitchFamily="34" charset="0"/>
              <a:buChar char="–"/>
              <a:defRPr/>
            </a:pPr>
            <a:r>
              <a:rPr lang="en-US" sz="1800" b="1" dirty="0" smtClean="0">
                <a:solidFill>
                  <a:srgbClr val="C00000"/>
                </a:solidFill>
              </a:rPr>
              <a:t>identities</a:t>
            </a:r>
            <a:r>
              <a:rPr lang="en-US" sz="1800" b="1" dirty="0" smtClean="0"/>
              <a:t>,</a:t>
            </a:r>
            <a:r>
              <a:rPr lang="en-US" sz="1800" b="1" dirty="0" smtClean="0">
                <a:solidFill>
                  <a:srgbClr val="002060"/>
                </a:solidFill>
              </a:rPr>
              <a:t> </a:t>
            </a:r>
            <a:r>
              <a:rPr lang="en-US" sz="1800" b="1" dirty="0" smtClean="0">
                <a:solidFill>
                  <a:srgbClr val="C00000"/>
                </a:solidFill>
              </a:rPr>
              <a:t>keys</a:t>
            </a:r>
            <a:r>
              <a:rPr lang="en-US" sz="1800" b="1" dirty="0" smtClean="0">
                <a:solidFill>
                  <a:srgbClr val="002060"/>
                </a:solidFill>
              </a:rPr>
              <a:t> </a:t>
            </a:r>
            <a:r>
              <a:rPr lang="en-US" sz="1800" b="1" dirty="0" smtClean="0"/>
              <a:t>and</a:t>
            </a:r>
            <a:r>
              <a:rPr lang="en-US" sz="1800" b="1" dirty="0" smtClean="0">
                <a:solidFill>
                  <a:srgbClr val="002060"/>
                </a:solidFill>
              </a:rPr>
              <a:t> </a:t>
            </a:r>
            <a:r>
              <a:rPr lang="en-US" sz="1800" b="1" dirty="0" smtClean="0">
                <a:solidFill>
                  <a:srgbClr val="C00000"/>
                </a:solidFill>
              </a:rPr>
              <a:t>security procedures</a:t>
            </a:r>
            <a:r>
              <a:rPr lang="en-US" sz="1800" b="1" dirty="0" smtClean="0"/>
              <a:t> (i.e., authentication, key generation, key management) on </a:t>
            </a:r>
            <a:r>
              <a:rPr lang="en-US" sz="1800" b="1" dirty="0" smtClean="0">
                <a:solidFill>
                  <a:srgbClr val="00B0F0"/>
                </a:solidFill>
              </a:rPr>
              <a:t>mobile devices </a:t>
            </a:r>
            <a:r>
              <a:rPr lang="en-US" sz="1800" b="1" dirty="0" smtClean="0"/>
              <a:t>(i.e. Android, etc.) </a:t>
            </a:r>
          </a:p>
          <a:p>
            <a:pPr eaLnBrk="1" fontAlgn="auto" hangingPunct="1">
              <a:lnSpc>
                <a:spcPts val="3100"/>
              </a:lnSpc>
              <a:spcBef>
                <a:spcPts val="1200"/>
              </a:spcBef>
              <a:spcAft>
                <a:spcPts val="600"/>
              </a:spcAft>
              <a:buFont typeface="Wingdings" pitchFamily="2" charset="2"/>
              <a:buChar char="§"/>
              <a:defRPr/>
            </a:pPr>
            <a:r>
              <a:rPr lang="en-US" sz="2400" b="1" dirty="0" smtClean="0"/>
              <a:t>It follows a </a:t>
            </a:r>
            <a:r>
              <a:rPr lang="en-US" sz="2400" b="1" dirty="0" smtClean="0">
                <a:solidFill>
                  <a:srgbClr val="00B0F0"/>
                </a:solidFill>
              </a:rPr>
              <a:t>security-by-design </a:t>
            </a:r>
            <a:r>
              <a:rPr lang="en-US" sz="2400" b="1" dirty="0" smtClean="0"/>
              <a:t>approach </a:t>
            </a:r>
          </a:p>
          <a:p>
            <a:pPr eaLnBrk="1" fontAlgn="auto" hangingPunct="1">
              <a:lnSpc>
                <a:spcPts val="3100"/>
              </a:lnSpc>
              <a:spcBef>
                <a:spcPts val="1200"/>
              </a:spcBef>
              <a:spcAft>
                <a:spcPts val="600"/>
              </a:spcAft>
              <a:buFont typeface="Wingdings" pitchFamily="2" charset="2"/>
              <a:buChar char="§"/>
              <a:defRPr/>
            </a:pPr>
            <a:r>
              <a:rPr lang="en-US" sz="2400" b="1" dirty="0" smtClean="0"/>
              <a:t>It supports </a:t>
            </a:r>
            <a:r>
              <a:rPr lang="en-US" sz="2400" b="1" dirty="0" smtClean="0">
                <a:solidFill>
                  <a:srgbClr val="00B0F0"/>
                </a:solidFill>
              </a:rPr>
              <a:t>cross layer </a:t>
            </a:r>
            <a:r>
              <a:rPr lang="en-US" sz="2400" b="1" dirty="0" smtClean="0">
                <a:solidFill>
                  <a:srgbClr val="C00000"/>
                </a:solidFill>
              </a:rPr>
              <a:t>security</a:t>
            </a:r>
          </a:p>
          <a:p>
            <a:pPr eaLnBrk="1" fontAlgn="auto" hangingPunct="1">
              <a:lnSpc>
                <a:spcPts val="3100"/>
              </a:lnSpc>
              <a:spcBef>
                <a:spcPts val="1200"/>
              </a:spcBef>
              <a:spcAft>
                <a:spcPts val="600"/>
              </a:spcAft>
              <a:buFont typeface="Wingdings" pitchFamily="2" charset="2"/>
              <a:buChar char="§"/>
              <a:defRPr/>
            </a:pPr>
            <a:r>
              <a:rPr lang="en-US" sz="2400" b="1" dirty="0" smtClean="0">
                <a:solidFill>
                  <a:srgbClr val="00B0F0"/>
                </a:solidFill>
              </a:rPr>
              <a:t>Keys </a:t>
            </a:r>
            <a:r>
              <a:rPr lang="en-US" sz="2400" b="1" dirty="0" smtClean="0"/>
              <a:t>and</a:t>
            </a:r>
            <a:r>
              <a:rPr lang="en-US" sz="2400" b="1" dirty="0" smtClean="0">
                <a:solidFill>
                  <a:srgbClr val="002060"/>
                </a:solidFill>
              </a:rPr>
              <a:t> </a:t>
            </a:r>
            <a:r>
              <a:rPr lang="en-US" sz="2400" b="1" dirty="0" smtClean="0">
                <a:solidFill>
                  <a:srgbClr val="00B0F0"/>
                </a:solidFill>
              </a:rPr>
              <a:t>security parameters </a:t>
            </a:r>
            <a:r>
              <a:rPr lang="en-US" sz="2400" b="1" dirty="0" smtClean="0"/>
              <a:t>can be either</a:t>
            </a:r>
          </a:p>
          <a:p>
            <a:pPr lvl="1" eaLnBrk="1" fontAlgn="auto" hangingPunct="1">
              <a:lnSpc>
                <a:spcPts val="3100"/>
              </a:lnSpc>
              <a:spcBef>
                <a:spcPts val="1200"/>
              </a:spcBef>
              <a:spcAft>
                <a:spcPts val="600"/>
              </a:spcAft>
              <a:buClr>
                <a:schemeClr val="tx1"/>
              </a:buClr>
              <a:buFont typeface="Arial" pitchFamily="34" charset="0"/>
              <a:buChar char="–"/>
              <a:defRPr/>
            </a:pPr>
            <a:r>
              <a:rPr lang="en-US" sz="1800" b="1" dirty="0" smtClean="0">
                <a:solidFill>
                  <a:srgbClr val="C00000"/>
                </a:solidFill>
              </a:rPr>
              <a:t>obtained </a:t>
            </a:r>
            <a:r>
              <a:rPr lang="en-US" sz="1800" b="1" dirty="0" smtClean="0"/>
              <a:t>from 3G, 4G, LTE, etc. subscription – network or </a:t>
            </a:r>
          </a:p>
          <a:p>
            <a:pPr lvl="1" eaLnBrk="1" fontAlgn="auto" hangingPunct="1">
              <a:lnSpc>
                <a:spcPts val="3100"/>
              </a:lnSpc>
              <a:spcBef>
                <a:spcPts val="1200"/>
              </a:spcBef>
              <a:spcAft>
                <a:spcPts val="600"/>
              </a:spcAft>
              <a:buClr>
                <a:schemeClr val="tx1"/>
              </a:buClr>
              <a:buFont typeface="Arial" pitchFamily="34" charset="0"/>
              <a:buChar char="–"/>
              <a:defRPr/>
            </a:pPr>
            <a:r>
              <a:rPr lang="en-US" sz="1800" b="1" dirty="0" smtClean="0">
                <a:solidFill>
                  <a:srgbClr val="C00000"/>
                </a:solidFill>
              </a:rPr>
              <a:t>generated </a:t>
            </a:r>
            <a:r>
              <a:rPr lang="en-US" sz="1800" b="1" dirty="0" smtClean="0"/>
              <a:t>from the characteristics </a:t>
            </a:r>
            <a:r>
              <a:rPr lang="en-US" sz="1800" b="1" dirty="0" smtClean="0">
                <a:solidFill>
                  <a:srgbClr val="00B0F0"/>
                </a:solidFill>
              </a:rPr>
              <a:t>of the physical layer</a:t>
            </a:r>
          </a:p>
        </p:txBody>
      </p:sp>
    </p:spTree>
    <p:extLst>
      <p:ext uri="{BB962C8B-B14F-4D97-AF65-F5344CB8AC3E}">
        <p14:creationId xmlns:p14="http://schemas.microsoft.com/office/powerpoint/2010/main" val="145707577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a:xfrm>
            <a:off x="107950" y="152400"/>
            <a:ext cx="8856663" cy="1027112"/>
          </a:xfrm>
        </p:spPr>
        <p:txBody>
          <a:bodyPr>
            <a:normAutofit/>
          </a:bodyPr>
          <a:lstStyle/>
          <a:p>
            <a:pPr eaLnBrk="1" hangingPunct="1"/>
            <a:r>
              <a:rPr lang="en-US" sz="3200" dirty="0">
                <a:effectLst>
                  <a:outerShdw blurRad="38100" dist="38100" dir="2700000" algn="tl">
                    <a:srgbClr val="000000">
                      <a:alpha val="43137"/>
                    </a:srgbClr>
                  </a:outerShdw>
                </a:effectLst>
              </a:rPr>
              <a:t>Security on mobile devices &amp; networks </a:t>
            </a:r>
          </a:p>
        </p:txBody>
      </p:sp>
      <p:sp>
        <p:nvSpPr>
          <p:cNvPr id="6147" name="2 - Θέση περιεχομένου"/>
          <p:cNvSpPr>
            <a:spLocks noGrp="1"/>
          </p:cNvSpPr>
          <p:nvPr>
            <p:ph idx="1"/>
          </p:nvPr>
        </p:nvSpPr>
        <p:spPr>
          <a:xfrm>
            <a:off x="323850" y="1524000"/>
            <a:ext cx="8496300" cy="5302250"/>
          </a:xfrm>
        </p:spPr>
        <p:txBody>
          <a:bodyPr/>
          <a:lstStyle/>
          <a:p>
            <a:pPr eaLnBrk="1" hangingPunct="1">
              <a:lnSpc>
                <a:spcPts val="3100"/>
              </a:lnSpc>
              <a:spcBef>
                <a:spcPts val="600"/>
              </a:spcBef>
              <a:spcAft>
                <a:spcPts val="600"/>
              </a:spcAft>
            </a:pPr>
            <a:r>
              <a:rPr lang="en-US" sz="2200" b="1" dirty="0" smtClean="0"/>
              <a:t>Such a </a:t>
            </a:r>
            <a:r>
              <a:rPr lang="en-US" sz="2200" b="1" dirty="0" smtClean="0">
                <a:solidFill>
                  <a:srgbClr val="00B0F0"/>
                </a:solidFill>
              </a:rPr>
              <a:t>security architecture </a:t>
            </a:r>
            <a:r>
              <a:rPr lang="en-US" sz="2200" b="1" dirty="0" smtClean="0"/>
              <a:t>can be applied </a:t>
            </a:r>
          </a:p>
          <a:p>
            <a:pPr lvl="1" eaLnBrk="1" hangingPunct="1">
              <a:lnSpc>
                <a:spcPts val="3100"/>
              </a:lnSpc>
              <a:spcBef>
                <a:spcPts val="0"/>
              </a:spcBef>
              <a:spcAft>
                <a:spcPts val="600"/>
              </a:spcAft>
              <a:buClr>
                <a:schemeClr val="tx1"/>
              </a:buClr>
            </a:pPr>
            <a:r>
              <a:rPr lang="en-US" sz="2200" b="1" dirty="0" smtClean="0"/>
              <a:t>In an </a:t>
            </a:r>
            <a:r>
              <a:rPr lang="en-US" sz="2200" b="1" dirty="0" smtClean="0">
                <a:solidFill>
                  <a:srgbClr val="00B0F0"/>
                </a:solidFill>
              </a:rPr>
              <a:t>Internet of things (</a:t>
            </a:r>
            <a:r>
              <a:rPr lang="en-US" sz="2200" b="1" dirty="0" err="1" smtClean="0">
                <a:solidFill>
                  <a:srgbClr val="00B0F0"/>
                </a:solidFill>
              </a:rPr>
              <a:t>IoT</a:t>
            </a:r>
            <a:r>
              <a:rPr lang="en-US" sz="2200" b="1" dirty="0" smtClean="0">
                <a:solidFill>
                  <a:srgbClr val="00B0F0"/>
                </a:solidFill>
              </a:rPr>
              <a:t>) </a:t>
            </a:r>
            <a:r>
              <a:rPr lang="en-US" sz="2200" b="1" dirty="0" smtClean="0"/>
              <a:t>environment </a:t>
            </a:r>
          </a:p>
          <a:p>
            <a:pPr lvl="1" eaLnBrk="1" hangingPunct="1">
              <a:lnSpc>
                <a:spcPts val="3100"/>
              </a:lnSpc>
              <a:spcBef>
                <a:spcPts val="0"/>
              </a:spcBef>
              <a:spcAft>
                <a:spcPts val="600"/>
              </a:spcAft>
              <a:buClr>
                <a:schemeClr val="tx1"/>
              </a:buClr>
            </a:pPr>
            <a:r>
              <a:rPr lang="en-US" sz="2200" b="1" dirty="0" smtClean="0"/>
              <a:t>In the provision of </a:t>
            </a:r>
            <a:r>
              <a:rPr lang="en-US" sz="2200" b="1" dirty="0" smtClean="0">
                <a:solidFill>
                  <a:srgbClr val="00B0F0"/>
                </a:solidFill>
              </a:rPr>
              <a:t>anonymous</a:t>
            </a:r>
            <a:r>
              <a:rPr lang="en-US" sz="2200" b="1" dirty="0" smtClean="0">
                <a:solidFill>
                  <a:srgbClr val="002060"/>
                </a:solidFill>
              </a:rPr>
              <a:t>, </a:t>
            </a:r>
            <a:r>
              <a:rPr lang="en-US" sz="2200" b="1" dirty="0" smtClean="0">
                <a:solidFill>
                  <a:srgbClr val="C00000"/>
                </a:solidFill>
              </a:rPr>
              <a:t>micropayments</a:t>
            </a:r>
            <a:r>
              <a:rPr lang="en-US" sz="2200" b="1" dirty="0" smtClean="0"/>
              <a:t>, financial transactions, </a:t>
            </a:r>
            <a:r>
              <a:rPr lang="en-US" sz="2200" b="1" dirty="0" smtClean="0">
                <a:solidFill>
                  <a:srgbClr val="C00000"/>
                </a:solidFill>
              </a:rPr>
              <a:t>mobile VPN establishment</a:t>
            </a:r>
            <a:r>
              <a:rPr lang="en-US" sz="2200" b="1" dirty="0" smtClean="0"/>
              <a:t>, etc.</a:t>
            </a:r>
          </a:p>
          <a:p>
            <a:pPr eaLnBrk="1" hangingPunct="1">
              <a:lnSpc>
                <a:spcPts val="3100"/>
              </a:lnSpc>
              <a:spcBef>
                <a:spcPts val="600"/>
              </a:spcBef>
              <a:spcAft>
                <a:spcPts val="600"/>
              </a:spcAft>
            </a:pPr>
            <a:r>
              <a:rPr lang="en-US" sz="2200" b="1" dirty="0" smtClean="0"/>
              <a:t>Advantages</a:t>
            </a:r>
          </a:p>
          <a:p>
            <a:pPr lvl="1" eaLnBrk="1" hangingPunct="1">
              <a:lnSpc>
                <a:spcPts val="3100"/>
              </a:lnSpc>
              <a:spcBef>
                <a:spcPts val="0"/>
              </a:spcBef>
              <a:spcAft>
                <a:spcPts val="600"/>
              </a:spcAft>
              <a:buClr>
                <a:schemeClr val="tx1"/>
              </a:buClr>
            </a:pPr>
            <a:r>
              <a:rPr lang="en-US" sz="2200" b="1" dirty="0" smtClean="0"/>
              <a:t>Reuse of the existing </a:t>
            </a:r>
            <a:r>
              <a:rPr lang="en-US" sz="2200" b="1" dirty="0" smtClean="0">
                <a:solidFill>
                  <a:srgbClr val="C00000"/>
                </a:solidFill>
              </a:rPr>
              <a:t>identification,</a:t>
            </a:r>
            <a:r>
              <a:rPr lang="en-US" sz="2200" b="1" dirty="0" smtClean="0">
                <a:solidFill>
                  <a:srgbClr val="002060"/>
                </a:solidFill>
              </a:rPr>
              <a:t> </a:t>
            </a:r>
            <a:r>
              <a:rPr lang="en-US" sz="2200" b="1" dirty="0" smtClean="0"/>
              <a:t>authentication,</a:t>
            </a:r>
            <a:r>
              <a:rPr lang="en-US" sz="2200" b="1" dirty="0" smtClean="0">
                <a:solidFill>
                  <a:srgbClr val="002060"/>
                </a:solidFill>
              </a:rPr>
              <a:t> </a:t>
            </a:r>
            <a:r>
              <a:rPr lang="en-US" sz="2200" b="1" dirty="0" smtClean="0">
                <a:solidFill>
                  <a:srgbClr val="00B0F0"/>
                </a:solidFill>
              </a:rPr>
              <a:t>key management </a:t>
            </a:r>
            <a:r>
              <a:rPr lang="en-US" sz="2200" b="1" dirty="0" smtClean="0"/>
              <a:t>and </a:t>
            </a:r>
            <a:r>
              <a:rPr lang="en-US" sz="2200" b="1" dirty="0" smtClean="0">
                <a:solidFill>
                  <a:srgbClr val="C00000"/>
                </a:solidFill>
              </a:rPr>
              <a:t>security procedures </a:t>
            </a:r>
            <a:r>
              <a:rPr lang="en-US" sz="2200" b="1" dirty="0" smtClean="0"/>
              <a:t>of the underlying wireless technology (2G, 3G, 4G, LTE, etc.)</a:t>
            </a:r>
          </a:p>
          <a:p>
            <a:pPr lvl="1" eaLnBrk="1" hangingPunct="1">
              <a:lnSpc>
                <a:spcPts val="3100"/>
              </a:lnSpc>
              <a:spcBef>
                <a:spcPts val="0"/>
              </a:spcBef>
              <a:spcAft>
                <a:spcPts val="600"/>
              </a:spcAft>
              <a:buClr>
                <a:schemeClr val="tx1"/>
              </a:buClr>
            </a:pPr>
            <a:r>
              <a:rPr lang="en-US" sz="2200" b="1" dirty="0" smtClean="0"/>
              <a:t>Easy  installation within the </a:t>
            </a:r>
            <a:r>
              <a:rPr lang="en-US" sz="2200" b="1" dirty="0" smtClean="0">
                <a:solidFill>
                  <a:srgbClr val="00B0F0"/>
                </a:solidFill>
              </a:rPr>
              <a:t>existing infrastructure </a:t>
            </a:r>
          </a:p>
          <a:p>
            <a:pPr lvl="1" eaLnBrk="1" hangingPunct="1">
              <a:lnSpc>
                <a:spcPts val="3100"/>
              </a:lnSpc>
              <a:spcBef>
                <a:spcPts val="0"/>
              </a:spcBef>
              <a:spcAft>
                <a:spcPts val="600"/>
              </a:spcAft>
              <a:buClr>
                <a:schemeClr val="tx1"/>
              </a:buClr>
            </a:pPr>
            <a:r>
              <a:rPr lang="en-US" sz="2200" b="1" dirty="0" smtClean="0"/>
              <a:t>Elimination of </a:t>
            </a:r>
            <a:r>
              <a:rPr lang="en-US" sz="2200" b="1" dirty="0" smtClean="0">
                <a:solidFill>
                  <a:srgbClr val="C00000"/>
                </a:solidFill>
              </a:rPr>
              <a:t>the required typing and configuration effort </a:t>
            </a:r>
            <a:r>
              <a:rPr lang="en-US" sz="2200" b="1" dirty="0" smtClean="0"/>
              <a:t>by mobile users        </a:t>
            </a:r>
          </a:p>
        </p:txBody>
      </p:sp>
    </p:spTree>
    <p:extLst>
      <p:ext uri="{BB962C8B-B14F-4D97-AF65-F5344CB8AC3E}">
        <p14:creationId xmlns:p14="http://schemas.microsoft.com/office/powerpoint/2010/main" val="388307365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152400"/>
            <a:ext cx="8713788" cy="936625"/>
          </a:xfrm>
        </p:spPr>
        <p:txBody>
          <a:bodyPr rtlCol="0">
            <a:normAutofit/>
          </a:bodyPr>
          <a:lstStyle/>
          <a:p>
            <a:pPr eaLnBrk="1" fontAlgn="auto" hangingPunct="1">
              <a:spcAft>
                <a:spcPts val="0"/>
              </a:spcAft>
              <a:defRPr/>
            </a:pPr>
            <a:r>
              <a:rPr lang="en-US" sz="3200" dirty="0">
                <a:effectLst>
                  <a:outerShdw blurRad="38100" dist="38100" dir="2700000" algn="tl">
                    <a:srgbClr val="000000">
                      <a:alpha val="43137"/>
                    </a:srgbClr>
                  </a:outerShdw>
                </a:effectLst>
              </a:rPr>
              <a:t>2G/3G/4G security analyzer - evaluator</a:t>
            </a:r>
          </a:p>
        </p:txBody>
      </p:sp>
      <p:sp>
        <p:nvSpPr>
          <p:cNvPr id="3" name="2 - Θέση περιεχομένου"/>
          <p:cNvSpPr>
            <a:spLocks noGrp="1"/>
          </p:cNvSpPr>
          <p:nvPr>
            <p:ph idx="1"/>
          </p:nvPr>
        </p:nvSpPr>
        <p:spPr>
          <a:xfrm>
            <a:off x="457200" y="1341438"/>
            <a:ext cx="8686800" cy="5327650"/>
          </a:xfrm>
        </p:spPr>
        <p:txBody>
          <a:bodyPr rtlCol="0">
            <a:noAutofit/>
          </a:bodyPr>
          <a:lstStyle/>
          <a:p>
            <a:pPr eaLnBrk="1" fontAlgn="auto" hangingPunct="1">
              <a:lnSpc>
                <a:spcPts val="3200"/>
              </a:lnSpc>
              <a:spcBef>
                <a:spcPts val="600"/>
              </a:spcBef>
              <a:spcAft>
                <a:spcPts val="600"/>
              </a:spcAft>
              <a:buFont typeface="Wingdings" pitchFamily="2" charset="2"/>
              <a:buChar char="§"/>
              <a:defRPr/>
            </a:pPr>
            <a:r>
              <a:rPr lang="en-US" sz="2200" b="1" dirty="0" smtClean="0"/>
              <a:t>We have developed a SW tool that </a:t>
            </a:r>
            <a:r>
              <a:rPr lang="en-US" sz="2200" b="1" dirty="0" smtClean="0">
                <a:solidFill>
                  <a:srgbClr val="C00000"/>
                </a:solidFill>
              </a:rPr>
              <a:t>monitors</a:t>
            </a:r>
            <a:r>
              <a:rPr lang="en-US" sz="2200" b="1" dirty="0" smtClean="0">
                <a:solidFill>
                  <a:srgbClr val="002060"/>
                </a:solidFill>
              </a:rPr>
              <a:t> </a:t>
            </a:r>
            <a:r>
              <a:rPr lang="en-US" sz="2200" b="1" dirty="0" smtClean="0"/>
              <a:t>all the </a:t>
            </a:r>
            <a:r>
              <a:rPr lang="en-US" sz="2200" b="1" dirty="0" smtClean="0">
                <a:solidFill>
                  <a:srgbClr val="C00000"/>
                </a:solidFill>
              </a:rPr>
              <a:t>security parameters </a:t>
            </a:r>
            <a:r>
              <a:rPr lang="en-US" sz="2200" b="1" dirty="0" smtClean="0"/>
              <a:t>of a mobile user</a:t>
            </a:r>
          </a:p>
          <a:p>
            <a:pPr lvl="1" eaLnBrk="1" fontAlgn="auto" hangingPunct="1">
              <a:lnSpc>
                <a:spcPts val="3200"/>
              </a:lnSpc>
              <a:spcBef>
                <a:spcPts val="0"/>
              </a:spcBef>
              <a:spcAft>
                <a:spcPts val="600"/>
              </a:spcAft>
              <a:buClr>
                <a:schemeClr val="tx1"/>
              </a:buClr>
              <a:buFont typeface="Arial" pitchFamily="34" charset="0"/>
              <a:buChar char="–"/>
              <a:defRPr/>
            </a:pPr>
            <a:r>
              <a:rPr lang="en-US" sz="2200" b="1" dirty="0" smtClean="0"/>
              <a:t>It may provide services to </a:t>
            </a:r>
            <a:r>
              <a:rPr lang="en-US" sz="2200" b="1" dirty="0" smtClean="0">
                <a:solidFill>
                  <a:srgbClr val="C00000"/>
                </a:solidFill>
              </a:rPr>
              <a:t>individual users, </a:t>
            </a:r>
            <a:r>
              <a:rPr lang="en-US" sz="2200" b="1" dirty="0" smtClean="0"/>
              <a:t>or can be a </a:t>
            </a:r>
            <a:r>
              <a:rPr lang="en-US" sz="2200" b="1" dirty="0" smtClean="0">
                <a:solidFill>
                  <a:srgbClr val="C00000"/>
                </a:solidFill>
              </a:rPr>
              <a:t>security evaluation platform for operators</a:t>
            </a:r>
          </a:p>
          <a:p>
            <a:pPr eaLnBrk="1" fontAlgn="auto" hangingPunct="1">
              <a:lnSpc>
                <a:spcPts val="3200"/>
              </a:lnSpc>
              <a:spcBef>
                <a:spcPts val="600"/>
              </a:spcBef>
              <a:spcAft>
                <a:spcPts val="600"/>
              </a:spcAft>
              <a:buFont typeface="Wingdings" pitchFamily="2" charset="2"/>
              <a:buChar char="§"/>
              <a:defRPr/>
            </a:pPr>
            <a:r>
              <a:rPr lang="en-US" sz="2200" b="1" dirty="0" smtClean="0"/>
              <a:t>It records the type of network, </a:t>
            </a:r>
            <a:r>
              <a:rPr lang="en-US" sz="2200" b="1" dirty="0" smtClean="0">
                <a:solidFill>
                  <a:srgbClr val="C00000"/>
                </a:solidFill>
              </a:rPr>
              <a:t>keys</a:t>
            </a:r>
            <a:r>
              <a:rPr lang="en-US" sz="2200" b="1" dirty="0" smtClean="0"/>
              <a:t>, identities, </a:t>
            </a:r>
            <a:r>
              <a:rPr lang="en-US" sz="2200" b="1" dirty="0" smtClean="0">
                <a:solidFill>
                  <a:srgbClr val="C00000"/>
                </a:solidFill>
              </a:rPr>
              <a:t>location,</a:t>
            </a:r>
            <a:r>
              <a:rPr lang="en-US" sz="2200" b="1" dirty="0" smtClean="0">
                <a:solidFill>
                  <a:srgbClr val="002060"/>
                </a:solidFill>
              </a:rPr>
              <a:t> </a:t>
            </a:r>
            <a:r>
              <a:rPr lang="en-US" sz="2200" b="1" dirty="0" smtClean="0"/>
              <a:t>cell id, </a:t>
            </a:r>
            <a:r>
              <a:rPr lang="en-US" sz="2200" b="1" dirty="0" smtClean="0">
                <a:solidFill>
                  <a:srgbClr val="C00000"/>
                </a:solidFill>
              </a:rPr>
              <a:t>routing area, </a:t>
            </a:r>
            <a:r>
              <a:rPr lang="en-US" sz="2200" b="1" dirty="0" smtClean="0"/>
              <a:t>etc.</a:t>
            </a:r>
          </a:p>
          <a:p>
            <a:pPr eaLnBrk="1" fontAlgn="auto" hangingPunct="1">
              <a:lnSpc>
                <a:spcPts val="3200"/>
              </a:lnSpc>
              <a:spcBef>
                <a:spcPts val="600"/>
              </a:spcBef>
              <a:spcAft>
                <a:spcPts val="600"/>
              </a:spcAft>
              <a:buFont typeface="Wingdings" pitchFamily="2" charset="2"/>
              <a:buChar char="§"/>
              <a:defRPr/>
            </a:pPr>
            <a:r>
              <a:rPr lang="en-US" sz="2200" b="1" dirty="0" smtClean="0"/>
              <a:t>It processes the collected data </a:t>
            </a:r>
            <a:r>
              <a:rPr lang="en-US" sz="2200" b="1" dirty="0" smtClean="0">
                <a:solidFill>
                  <a:srgbClr val="C00000"/>
                </a:solidFill>
              </a:rPr>
              <a:t>providing useful results  </a:t>
            </a:r>
          </a:p>
          <a:p>
            <a:pPr eaLnBrk="1" fontAlgn="auto" hangingPunct="1">
              <a:lnSpc>
                <a:spcPts val="3200"/>
              </a:lnSpc>
              <a:spcBef>
                <a:spcPts val="600"/>
              </a:spcBef>
              <a:spcAft>
                <a:spcPts val="600"/>
              </a:spcAft>
              <a:buFont typeface="Wingdings" pitchFamily="2" charset="2"/>
              <a:buChar char="§"/>
              <a:defRPr/>
            </a:pPr>
            <a:r>
              <a:rPr lang="en-US" sz="2200" b="1" dirty="0" smtClean="0"/>
              <a:t>It can also be used for </a:t>
            </a:r>
            <a:r>
              <a:rPr lang="en-US" sz="2200" b="1" dirty="0" smtClean="0">
                <a:solidFill>
                  <a:srgbClr val="C00000"/>
                </a:solidFill>
              </a:rPr>
              <a:t>monitoring mobile users </a:t>
            </a:r>
          </a:p>
          <a:p>
            <a:pPr eaLnBrk="1" fontAlgn="auto" hangingPunct="1">
              <a:lnSpc>
                <a:spcPts val="3200"/>
              </a:lnSpc>
              <a:spcBef>
                <a:spcPts val="600"/>
              </a:spcBef>
              <a:spcAft>
                <a:spcPts val="600"/>
              </a:spcAft>
              <a:buFont typeface="Wingdings" pitchFamily="2" charset="2"/>
              <a:buChar char="§"/>
              <a:defRPr/>
            </a:pPr>
            <a:r>
              <a:rPr lang="en-US" sz="2200" b="1" dirty="0" smtClean="0"/>
              <a:t>We have developed an </a:t>
            </a:r>
            <a:r>
              <a:rPr lang="en-US" sz="2200" b="1" dirty="0" smtClean="0">
                <a:solidFill>
                  <a:srgbClr val="C00000"/>
                </a:solidFill>
              </a:rPr>
              <a:t>Android </a:t>
            </a:r>
            <a:r>
              <a:rPr lang="en-US" sz="2200" b="1" dirty="0" smtClean="0"/>
              <a:t>&amp;</a:t>
            </a:r>
            <a:r>
              <a:rPr lang="en-US" sz="2200" b="1" dirty="0" smtClean="0">
                <a:solidFill>
                  <a:srgbClr val="002060"/>
                </a:solidFill>
              </a:rPr>
              <a:t> </a:t>
            </a:r>
            <a:r>
              <a:rPr lang="en-US" sz="2200" b="1" dirty="0" err="1" smtClean="0">
                <a:solidFill>
                  <a:srgbClr val="C00000"/>
                </a:solidFill>
              </a:rPr>
              <a:t>iOS</a:t>
            </a:r>
            <a:r>
              <a:rPr lang="en-US" sz="2200" b="1" dirty="0" smtClean="0">
                <a:solidFill>
                  <a:srgbClr val="C00000"/>
                </a:solidFill>
              </a:rPr>
              <a:t> </a:t>
            </a:r>
            <a:r>
              <a:rPr lang="en-US" sz="2200" b="1" dirty="0" smtClean="0"/>
              <a:t>prototype </a:t>
            </a:r>
          </a:p>
          <a:p>
            <a:pPr eaLnBrk="1" fontAlgn="auto" hangingPunct="1">
              <a:lnSpc>
                <a:spcPts val="3200"/>
              </a:lnSpc>
              <a:spcBef>
                <a:spcPts val="600"/>
              </a:spcBef>
              <a:spcAft>
                <a:spcPts val="600"/>
              </a:spcAft>
              <a:buFont typeface="Wingdings" pitchFamily="2" charset="2"/>
              <a:buChar char="§"/>
              <a:defRPr/>
            </a:pPr>
            <a:r>
              <a:rPr lang="en-US" sz="2200" b="1" dirty="0" smtClean="0">
                <a:solidFill>
                  <a:srgbClr val="0070C0"/>
                </a:solidFill>
              </a:rPr>
              <a:t>Up to now, there is no such a commercial or laboratory tool </a:t>
            </a:r>
          </a:p>
        </p:txBody>
      </p:sp>
    </p:spTree>
    <p:extLst>
      <p:ext uri="{BB962C8B-B14F-4D97-AF65-F5344CB8AC3E}">
        <p14:creationId xmlns:p14="http://schemas.microsoft.com/office/powerpoint/2010/main" val="357272394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75460" name="Picture 4" descr="YouTub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682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457200" y="1774800"/>
            <a:ext cx="7772400" cy="5111750"/>
          </a:xfrm>
          <a:ln>
            <a:noFill/>
          </a:ln>
        </p:spPr>
        <p:txBody>
          <a:bodyPr/>
          <a:lstStyle/>
          <a:p>
            <a:pPr marL="0" indent="0">
              <a:spcBef>
                <a:spcPts val="1200"/>
              </a:spcBef>
              <a:buNone/>
            </a:pPr>
            <a:r>
              <a:rPr lang="en-GB" sz="2400" b="1" dirty="0" err="1" smtClean="0">
                <a:solidFill>
                  <a:srgbClr val="006666"/>
                </a:solidFill>
                <a:effectLst>
                  <a:outerShdw blurRad="38100" dist="38100" dir="2700000" algn="tl">
                    <a:srgbClr val="000000">
                      <a:alpha val="43137"/>
                    </a:srgbClr>
                  </a:outerShdw>
                </a:effectLst>
              </a:rPr>
              <a:t>Cybersecurity</a:t>
            </a:r>
            <a:r>
              <a:rPr lang="en-GB" sz="2400" b="1" dirty="0" smtClean="0">
                <a:solidFill>
                  <a:srgbClr val="006666"/>
                </a:solidFill>
                <a:effectLst>
                  <a:outerShdw blurRad="38100" dist="38100" dir="2700000" algn="tl">
                    <a:srgbClr val="000000">
                      <a:alpha val="43137"/>
                    </a:srgbClr>
                  </a:outerShdw>
                </a:effectLst>
              </a:rPr>
              <a:t> Cost-Benefit</a:t>
            </a:r>
          </a:p>
          <a:p>
            <a:pPr>
              <a:spcBef>
                <a:spcPts val="1200"/>
              </a:spcBef>
            </a:pPr>
            <a:r>
              <a:rPr lang="en-GB" sz="2400" dirty="0" smtClean="0"/>
              <a:t>Non Violent Crimes (CAN ‘03 – economy):</a:t>
            </a:r>
          </a:p>
          <a:p>
            <a:pPr lvl="1">
              <a:spcBef>
                <a:spcPts val="1200"/>
              </a:spcBef>
            </a:pPr>
            <a:r>
              <a:rPr lang="en-GB" sz="2400" dirty="0" smtClean="0"/>
              <a:t>Victim costs: $47bn</a:t>
            </a:r>
          </a:p>
          <a:p>
            <a:pPr lvl="1">
              <a:spcBef>
                <a:spcPts val="1200"/>
              </a:spcBef>
            </a:pPr>
            <a:r>
              <a:rPr lang="en-GB" sz="2400" dirty="0" smtClean="0"/>
              <a:t>Criminal </a:t>
            </a:r>
            <a:r>
              <a:rPr lang="en-GB" sz="2400" dirty="0"/>
              <a:t>justice system </a:t>
            </a:r>
            <a:r>
              <a:rPr lang="en-GB" sz="2400" dirty="0" smtClean="0"/>
              <a:t>costs: $13bn</a:t>
            </a:r>
          </a:p>
          <a:p>
            <a:pPr lvl="1">
              <a:spcBef>
                <a:spcPts val="1200"/>
              </a:spcBef>
            </a:pPr>
            <a:r>
              <a:rPr lang="en-GB" sz="2400" dirty="0" smtClean="0"/>
              <a:t>Defence costs: $10bn</a:t>
            </a:r>
          </a:p>
          <a:p>
            <a:pPr>
              <a:spcBef>
                <a:spcPts val="1200"/>
              </a:spcBef>
            </a:pPr>
            <a:r>
              <a:rPr lang="en-GB" sz="2400" dirty="0" smtClean="0"/>
              <a:t>Robbery (UK 2005, per citizen):</a:t>
            </a:r>
          </a:p>
          <a:p>
            <a:pPr lvl="1">
              <a:spcBef>
                <a:spcPts val="1200"/>
              </a:spcBef>
            </a:pPr>
            <a:r>
              <a:rPr lang="en-GB" sz="2200" dirty="0" smtClean="0"/>
              <a:t>Citizen loss: £109</a:t>
            </a:r>
          </a:p>
          <a:p>
            <a:pPr lvl="1">
              <a:spcBef>
                <a:spcPts val="1200"/>
              </a:spcBef>
            </a:pPr>
            <a:r>
              <a:rPr lang="en-GB" sz="2200" dirty="0" smtClean="0"/>
              <a:t>Health services: £483</a:t>
            </a:r>
          </a:p>
          <a:p>
            <a:pPr lvl="1">
              <a:spcBef>
                <a:spcPts val="1200"/>
              </a:spcBef>
            </a:pPr>
            <a:r>
              <a:rPr lang="en-GB" sz="2200" dirty="0" smtClean="0"/>
              <a:t>Lost output: £1,011</a:t>
            </a:r>
          </a:p>
          <a:p>
            <a:pPr lvl="1">
              <a:spcBef>
                <a:spcPts val="1200"/>
              </a:spcBef>
            </a:pPr>
            <a:r>
              <a:rPr lang="en-GB" sz="2200" dirty="0" smtClean="0"/>
              <a:t>Distress: £3,048</a:t>
            </a:r>
            <a:endParaRPr lang="en-GB" sz="2200" dirty="0"/>
          </a:p>
        </p:txBody>
      </p:sp>
      <p:pic>
        <p:nvPicPr>
          <p:cNvPr id="12" name="Picture 2" descr="http://m.gmgrd.co.uk/sbres/626.$plit/C_67_article_2031847_body_articleblock_0_bodyimage.jpg?10%2F07%2F2008%2013%3A02%3A55%3A77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5605232"/>
            <a:ext cx="1259704" cy="12597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19760" y="2060848"/>
            <a:ext cx="2024240" cy="649188"/>
          </a:xfrm>
          <a:prstGeom prst="ellipse">
            <a:avLst/>
          </a:prstGeom>
          <a:solidFill>
            <a:srgbClr val="0000FF"/>
          </a:solidFill>
          <a:effectLst>
            <a:outerShdw blurRad="50800" dist="38100" dir="16200000" rotWithShape="0">
              <a:prstClr val="black">
                <a:alpha val="40000"/>
              </a:prstClr>
            </a:outerShdw>
            <a:reflection blurRad="6350" stA="50000" endA="300" endPos="55000" dir="5400000" sy="-100000" algn="bl" rotWithShape="0"/>
          </a:effectLst>
          <a:scene3d>
            <a:camera prst="orthographicFront"/>
            <a:lightRig rig="threePt" dir="t"/>
          </a:scene3d>
          <a:sp3d>
            <a:bevelT/>
          </a:sp3d>
        </p:spPr>
        <p:txBody>
          <a:bodyPr wrap="square" rtlCol="0">
            <a:spAutoFit/>
          </a:bodyPr>
          <a:lstStyle/>
          <a:p>
            <a:pPr algn="ctr"/>
            <a:r>
              <a:rPr lang="en-GB" sz="2400" b="1" dirty="0" smtClean="0">
                <a:solidFill>
                  <a:schemeClr val="bg1"/>
                </a:solidFill>
                <a:effectLst>
                  <a:outerShdw blurRad="38100" dist="38100" dir="2700000" algn="tl">
                    <a:srgbClr val="000000">
                      <a:alpha val="43137"/>
                    </a:srgbClr>
                  </a:outerShdw>
                </a:effectLst>
                <a:latin typeface="+mj-lt"/>
              </a:rPr>
              <a:t>R = 1:2</a:t>
            </a:r>
            <a:endParaRPr lang="en-GB" sz="2400" b="1" dirty="0">
              <a:solidFill>
                <a:schemeClr val="bg1"/>
              </a:solidFill>
              <a:effectLst>
                <a:outerShdw blurRad="38100" dist="38100" dir="2700000" algn="tl">
                  <a:srgbClr val="000000">
                    <a:alpha val="43137"/>
                  </a:srgbClr>
                </a:outerShdw>
              </a:effectLst>
              <a:latin typeface="+mj-lt"/>
            </a:endParaRPr>
          </a:p>
        </p:txBody>
      </p:sp>
      <p:sp>
        <p:nvSpPr>
          <p:cNvPr id="14" name="TextBox 13"/>
          <p:cNvSpPr txBox="1"/>
          <p:nvPr/>
        </p:nvSpPr>
        <p:spPr>
          <a:xfrm>
            <a:off x="6012160" y="4509120"/>
            <a:ext cx="2024240" cy="649188"/>
          </a:xfrm>
          <a:prstGeom prst="ellipse">
            <a:avLst/>
          </a:prstGeom>
          <a:solidFill>
            <a:srgbClr val="FF0000"/>
          </a:solidFill>
          <a:effectLst>
            <a:outerShdw blurRad="50800" dist="38100" dir="16200000" rotWithShape="0">
              <a:prstClr val="black">
                <a:alpha val="40000"/>
              </a:prstClr>
            </a:outerShdw>
            <a:reflection blurRad="6350" stA="50000" endA="300" endPos="55000" dir="5400000" sy="-100000" algn="bl" rotWithShape="0"/>
          </a:effectLst>
          <a:scene3d>
            <a:camera prst="orthographicFront"/>
            <a:lightRig rig="threePt" dir="t"/>
          </a:scene3d>
          <a:sp3d>
            <a:bevelT/>
          </a:sp3d>
        </p:spPr>
        <p:txBody>
          <a:bodyPr wrap="square" rtlCol="0">
            <a:spAutoFit/>
          </a:bodyPr>
          <a:lstStyle/>
          <a:p>
            <a:pPr algn="ctr"/>
            <a:r>
              <a:rPr lang="en-GB" sz="2400" b="1" dirty="0" smtClean="0">
                <a:solidFill>
                  <a:schemeClr val="bg1"/>
                </a:solidFill>
                <a:effectLst>
                  <a:outerShdw blurRad="38100" dist="38100" dir="2700000" algn="tl">
                    <a:srgbClr val="000000">
                      <a:alpha val="43137"/>
                    </a:srgbClr>
                  </a:outerShdw>
                </a:effectLst>
                <a:latin typeface="+mj-lt"/>
              </a:rPr>
              <a:t>R = 42:1</a:t>
            </a:r>
            <a:endParaRPr lang="en-GB" sz="2400" b="1" dirty="0">
              <a:solidFill>
                <a:schemeClr val="bg1"/>
              </a:solidFill>
              <a:effectLst>
                <a:outerShdw blurRad="38100" dist="38100" dir="2700000" algn="tl">
                  <a:srgbClr val="000000">
                    <a:alpha val="43137"/>
                  </a:srgbClr>
                </a:outerShdw>
              </a:effectLst>
              <a:latin typeface="+mj-lt"/>
            </a:endParaRPr>
          </a:p>
        </p:txBody>
      </p:sp>
      <p:sp>
        <p:nvSpPr>
          <p:cNvPr id="15" name="Title 3"/>
          <p:cNvSpPr>
            <a:spLocks noGrp="1"/>
          </p:cNvSpPr>
          <p:nvPr>
            <p:ph type="title"/>
          </p:nvPr>
        </p:nvSpPr>
        <p:spPr>
          <a:xfrm>
            <a:off x="457200" y="155448"/>
            <a:ext cx="8229600" cy="1252728"/>
          </a:xfrm>
        </p:spPr>
        <p:txBody>
          <a:bodyPr>
            <a:noAutofit/>
          </a:bodyPr>
          <a:lstStyle/>
          <a:p>
            <a:r>
              <a:rPr lang="en-GB" sz="2800" dirty="0" smtClean="0">
                <a:solidFill>
                  <a:srgbClr val="FFC800"/>
                </a:solidFill>
              </a:rPr>
              <a:t>GCC: </a:t>
            </a:r>
            <a:r>
              <a:rPr lang="en-GB" sz="3200" dirty="0" smtClean="0">
                <a:solidFill>
                  <a:srgbClr val="FFC800"/>
                </a:solidFill>
              </a:rPr>
              <a:t>Dissemination</a:t>
            </a:r>
            <a:r>
              <a:rPr lang="en-GB" sz="3200" dirty="0">
                <a:solidFill>
                  <a:srgbClr val="FFC800"/>
                </a:solidFill>
              </a:rPr>
              <a:t>:  </a:t>
            </a:r>
            <a:r>
              <a:rPr lang="en-GB" sz="4000" dirty="0" err="1" smtClean="0">
                <a:solidFill>
                  <a:srgbClr val="FFC800"/>
                </a:solidFill>
              </a:rPr>
              <a:t>CyberCrime</a:t>
            </a:r>
            <a:endParaRPr lang="en-GB" sz="4000" dirty="0">
              <a:solidFill>
                <a:srgbClr val="FFC800"/>
              </a:solidFill>
            </a:endParaRPr>
          </a:p>
        </p:txBody>
      </p:sp>
    </p:spTree>
    <p:extLst>
      <p:ext uri="{BB962C8B-B14F-4D97-AF65-F5344CB8AC3E}">
        <p14:creationId xmlns:p14="http://schemas.microsoft.com/office/powerpoint/2010/main" val="471761218"/>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1000"/>
                                        <p:tgtEl>
                                          <p:spTgt spid="13">
                                            <p:txEl>
                                              <p:pRg st="1" end="1"/>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up)">
                                      <p:cBhvr>
                                        <p:cTn id="11" dur="1000"/>
                                        <p:tgtEl>
                                          <p:spTgt spid="13">
                                            <p:txEl>
                                              <p:pRg st="2" end="2"/>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wipe(up)">
                                      <p:cBhvr>
                                        <p:cTn id="15" dur="1000"/>
                                        <p:tgtEl>
                                          <p:spTgt spid="13">
                                            <p:txEl>
                                              <p:pRg st="3" end="3"/>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up)">
                                      <p:cBhvr>
                                        <p:cTn id="19" dur="1000"/>
                                        <p:tgtEl>
                                          <p:spTgt spid="13">
                                            <p:txEl>
                                              <p:pRg st="4" end="4"/>
                                            </p:txEl>
                                          </p:spTgt>
                                        </p:tgtEl>
                                      </p:cBhvr>
                                    </p:animEffect>
                                  </p:childTnLst>
                                </p:cTn>
                              </p:par>
                            </p:childTnLst>
                          </p:cTn>
                        </p:par>
                        <p:par>
                          <p:cTn id="20" fill="hold">
                            <p:stCondLst>
                              <p:cond delay="4000"/>
                            </p:stCondLst>
                            <p:childTnLst>
                              <p:par>
                                <p:cTn id="21" presetID="35"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style.rotation</p:attrName>
                                        </p:attrNameLst>
                                      </p:cBhvr>
                                      <p:tavLst>
                                        <p:tav tm="0">
                                          <p:val>
                                            <p:fltVal val="720"/>
                                          </p:val>
                                        </p:tav>
                                        <p:tav tm="100000">
                                          <p:val>
                                            <p:fltVal val="0"/>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ppt_w</p:attrName>
                                        </p:attrNameLst>
                                      </p:cBhvr>
                                      <p:tavLst>
                                        <p:tav tm="0">
                                          <p:val>
                                            <p:fltVal val="0"/>
                                          </p:val>
                                        </p:tav>
                                        <p:tav tm="100000">
                                          <p:val>
                                            <p:strVal val="#ppt_w"/>
                                          </p:val>
                                        </p:tav>
                                      </p:tavLst>
                                    </p:anim>
                                  </p:childTnLst>
                                </p:cTn>
                              </p:par>
                            </p:childTnLst>
                          </p:cTn>
                        </p:par>
                        <p:par>
                          <p:cTn id="27" fill="hold">
                            <p:stCondLst>
                              <p:cond delay="5000"/>
                            </p:stCondLst>
                            <p:childTnLst>
                              <p:par>
                                <p:cTn id="28" presetID="22" presetClass="entr" presetSubtype="8" fill="hold" nodeType="after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left)">
                                      <p:cBhvr>
                                        <p:cTn id="30" dur="1000"/>
                                        <p:tgtEl>
                                          <p:spTgt spid="13">
                                            <p:txEl>
                                              <p:pRg st="5" end="5"/>
                                            </p:txEl>
                                          </p:spTgt>
                                        </p:tgtEl>
                                      </p:cBhvr>
                                    </p:animEffect>
                                  </p:childTnLst>
                                </p:cTn>
                              </p:par>
                            </p:childTnLst>
                          </p:cTn>
                        </p:par>
                        <p:par>
                          <p:cTn id="31" fill="hold">
                            <p:stCondLst>
                              <p:cond delay="6000"/>
                            </p:stCondLst>
                            <p:childTnLst>
                              <p:par>
                                <p:cTn id="32" presetID="22" presetClass="entr" presetSubtype="1" fill="hold" nodeType="afterEffect">
                                  <p:stCondLst>
                                    <p:cond delay="0"/>
                                  </p:stCondLst>
                                  <p:childTnLst>
                                    <p:set>
                                      <p:cBhvr>
                                        <p:cTn id="33" dur="1" fill="hold">
                                          <p:stCondLst>
                                            <p:cond delay="0"/>
                                          </p:stCondLst>
                                        </p:cTn>
                                        <p:tgtEl>
                                          <p:spTgt spid="13">
                                            <p:txEl>
                                              <p:pRg st="6" end="6"/>
                                            </p:txEl>
                                          </p:spTgt>
                                        </p:tgtEl>
                                        <p:attrNameLst>
                                          <p:attrName>style.visibility</p:attrName>
                                        </p:attrNameLst>
                                      </p:cBhvr>
                                      <p:to>
                                        <p:strVal val="visible"/>
                                      </p:to>
                                    </p:set>
                                    <p:animEffect transition="in" filter="wipe(up)">
                                      <p:cBhvr>
                                        <p:cTn id="34" dur="1000"/>
                                        <p:tgtEl>
                                          <p:spTgt spid="13">
                                            <p:txEl>
                                              <p:pRg st="6" end="6"/>
                                            </p:txEl>
                                          </p:spTgt>
                                        </p:tgtEl>
                                      </p:cBhvr>
                                    </p:animEffect>
                                  </p:childTnLst>
                                </p:cTn>
                              </p:par>
                            </p:childTnLst>
                          </p:cTn>
                        </p:par>
                        <p:par>
                          <p:cTn id="35" fill="hold">
                            <p:stCondLst>
                              <p:cond delay="7000"/>
                            </p:stCondLst>
                            <p:childTnLst>
                              <p:par>
                                <p:cTn id="36" presetID="22" presetClass="entr" presetSubtype="1" fill="hold" nodeType="afterEffect">
                                  <p:stCondLst>
                                    <p:cond delay="0"/>
                                  </p:stCondLst>
                                  <p:childTnLst>
                                    <p:set>
                                      <p:cBhvr>
                                        <p:cTn id="37" dur="1" fill="hold">
                                          <p:stCondLst>
                                            <p:cond delay="0"/>
                                          </p:stCondLst>
                                        </p:cTn>
                                        <p:tgtEl>
                                          <p:spTgt spid="13">
                                            <p:txEl>
                                              <p:pRg st="7" end="7"/>
                                            </p:txEl>
                                          </p:spTgt>
                                        </p:tgtEl>
                                        <p:attrNameLst>
                                          <p:attrName>style.visibility</p:attrName>
                                        </p:attrNameLst>
                                      </p:cBhvr>
                                      <p:to>
                                        <p:strVal val="visible"/>
                                      </p:to>
                                    </p:set>
                                    <p:animEffect transition="in" filter="wipe(up)">
                                      <p:cBhvr>
                                        <p:cTn id="38" dur="1000"/>
                                        <p:tgtEl>
                                          <p:spTgt spid="13">
                                            <p:txEl>
                                              <p:pRg st="7" end="7"/>
                                            </p:txEl>
                                          </p:spTgt>
                                        </p:tgtEl>
                                      </p:cBhvr>
                                    </p:animEffect>
                                  </p:childTnLst>
                                </p:cTn>
                              </p:par>
                            </p:childTnLst>
                          </p:cTn>
                        </p:par>
                        <p:par>
                          <p:cTn id="39" fill="hold">
                            <p:stCondLst>
                              <p:cond delay="8000"/>
                            </p:stCondLst>
                            <p:childTnLst>
                              <p:par>
                                <p:cTn id="40" presetID="22" presetClass="entr" presetSubtype="1" fill="hold" nodeType="afterEffect">
                                  <p:stCondLst>
                                    <p:cond delay="0"/>
                                  </p:stCondLst>
                                  <p:childTnLst>
                                    <p:set>
                                      <p:cBhvr>
                                        <p:cTn id="41" dur="1" fill="hold">
                                          <p:stCondLst>
                                            <p:cond delay="0"/>
                                          </p:stCondLst>
                                        </p:cTn>
                                        <p:tgtEl>
                                          <p:spTgt spid="13">
                                            <p:txEl>
                                              <p:pRg st="8" end="8"/>
                                            </p:txEl>
                                          </p:spTgt>
                                        </p:tgtEl>
                                        <p:attrNameLst>
                                          <p:attrName>style.visibility</p:attrName>
                                        </p:attrNameLst>
                                      </p:cBhvr>
                                      <p:to>
                                        <p:strVal val="visible"/>
                                      </p:to>
                                    </p:set>
                                    <p:animEffect transition="in" filter="wipe(up)">
                                      <p:cBhvr>
                                        <p:cTn id="42" dur="1000"/>
                                        <p:tgtEl>
                                          <p:spTgt spid="13">
                                            <p:txEl>
                                              <p:pRg st="8" end="8"/>
                                            </p:txEl>
                                          </p:spTgt>
                                        </p:tgtEl>
                                      </p:cBhvr>
                                    </p:animEffect>
                                  </p:childTnLst>
                                </p:cTn>
                              </p:par>
                            </p:childTnLst>
                          </p:cTn>
                        </p:par>
                        <p:par>
                          <p:cTn id="43" fill="hold">
                            <p:stCondLst>
                              <p:cond delay="9000"/>
                            </p:stCondLst>
                            <p:childTnLst>
                              <p:par>
                                <p:cTn id="44" presetID="22" presetClass="entr" presetSubtype="1" fill="hold" nodeType="afterEffect">
                                  <p:stCondLst>
                                    <p:cond delay="0"/>
                                  </p:stCondLst>
                                  <p:childTnLst>
                                    <p:set>
                                      <p:cBhvr>
                                        <p:cTn id="45" dur="1" fill="hold">
                                          <p:stCondLst>
                                            <p:cond delay="0"/>
                                          </p:stCondLst>
                                        </p:cTn>
                                        <p:tgtEl>
                                          <p:spTgt spid="13">
                                            <p:txEl>
                                              <p:pRg st="9" end="9"/>
                                            </p:txEl>
                                          </p:spTgt>
                                        </p:tgtEl>
                                        <p:attrNameLst>
                                          <p:attrName>style.visibility</p:attrName>
                                        </p:attrNameLst>
                                      </p:cBhvr>
                                      <p:to>
                                        <p:strVal val="visible"/>
                                      </p:to>
                                    </p:set>
                                    <p:animEffect transition="in" filter="wipe(up)">
                                      <p:cBhvr>
                                        <p:cTn id="46" dur="1000"/>
                                        <p:tgtEl>
                                          <p:spTgt spid="13">
                                            <p:txEl>
                                              <p:pRg st="9" end="9"/>
                                            </p:txEl>
                                          </p:spTgt>
                                        </p:tgtEl>
                                      </p:cBhvr>
                                    </p:animEffect>
                                  </p:childTnLst>
                                </p:cTn>
                              </p:par>
                            </p:childTnLst>
                          </p:cTn>
                        </p:par>
                        <p:par>
                          <p:cTn id="47" fill="hold">
                            <p:stCondLst>
                              <p:cond delay="10000"/>
                            </p:stCondLst>
                            <p:childTnLst>
                              <p:par>
                                <p:cTn id="48" presetID="35"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style.rotation</p:attrName>
                                        </p:attrNameLst>
                                      </p:cBhvr>
                                      <p:tavLst>
                                        <p:tav tm="0">
                                          <p:val>
                                            <p:fltVal val="720"/>
                                          </p:val>
                                        </p:tav>
                                        <p:tav tm="100000">
                                          <p:val>
                                            <p:fltVal val="0"/>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ppt_w</p:attrName>
                                        </p:attrNameLst>
                                      </p:cBhvr>
                                      <p:tavLst>
                                        <p:tav tm="0">
                                          <p:val>
                                            <p:fltVal val="0"/>
                                          </p:val>
                                        </p:tav>
                                        <p:tav tm="100000">
                                          <p:val>
                                            <p:strVal val="#ppt_w"/>
                                          </p:val>
                                        </p:tav>
                                      </p:tavLst>
                                    </p:anim>
                                  </p:childTnLst>
                                </p:cTn>
                              </p:par>
                            </p:childTnLst>
                          </p:cTn>
                        </p:par>
                        <p:par>
                          <p:cTn id="54" fill="hold">
                            <p:stCondLst>
                              <p:cond delay="11000"/>
                            </p:stCondLst>
                            <p:childTnLst>
                              <p:par>
                                <p:cTn id="55" presetID="1" presetClass="entr" presetSubtype="0"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457200" y="188913"/>
            <a:ext cx="8229600" cy="936625"/>
          </a:xfrm>
        </p:spPr>
        <p:txBody>
          <a:bodyPr>
            <a:noAutofit/>
          </a:bodyPr>
          <a:lstStyle/>
          <a:p>
            <a:pPr eaLnBrk="1" hangingPunct="1"/>
            <a:r>
              <a:rPr lang="en-US" sz="3200" dirty="0">
                <a:effectLst>
                  <a:outerShdw blurRad="38100" dist="38100" dir="2700000" algn="tl">
                    <a:srgbClr val="000000">
                      <a:alpha val="43137"/>
                    </a:srgbClr>
                  </a:outerShdw>
                </a:effectLst>
              </a:rPr>
              <a:t>2G/3G/4G security analyzer - evaluator</a:t>
            </a:r>
          </a:p>
        </p:txBody>
      </p:sp>
      <p:pic>
        <p:nvPicPr>
          <p:cNvPr id="8195" name="Picture 2" descr="C:\Users\Chris\Desktop\20130820_1536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481138"/>
            <a:ext cx="3744912"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C:\Users\sec-laptop\Desktop\20130821_0946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1433513"/>
            <a:ext cx="3744912"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48847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a:xfrm>
            <a:off x="412750" y="152400"/>
            <a:ext cx="8229600" cy="936625"/>
          </a:xfrm>
        </p:spPr>
        <p:txBody>
          <a:bodyPr>
            <a:normAutofit/>
          </a:bodyPr>
          <a:lstStyle/>
          <a:p>
            <a:pPr eaLnBrk="1" hangingPunct="1"/>
            <a:r>
              <a:rPr lang="en-US" sz="3200" dirty="0">
                <a:effectLst>
                  <a:outerShdw blurRad="38100" dist="38100" dir="2700000" algn="tl">
                    <a:srgbClr val="000000">
                      <a:alpha val="43137"/>
                    </a:srgbClr>
                  </a:outerShdw>
                </a:effectLst>
              </a:rPr>
              <a:t>2G/3G/4G security analyzer - evaluator</a:t>
            </a:r>
          </a:p>
        </p:txBody>
      </p:sp>
      <p:pic>
        <p:nvPicPr>
          <p:cNvPr id="9219" name="Picture 2" descr="L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20938"/>
            <a:ext cx="4532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RU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7550" y="2349500"/>
            <a:ext cx="45815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02120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0825" y="188913"/>
            <a:ext cx="8713788" cy="936625"/>
          </a:xfrm>
        </p:spPr>
        <p:txBody>
          <a:bodyPr rtlCol="0">
            <a:normAutofit/>
          </a:bodyPr>
          <a:lstStyle/>
          <a:p>
            <a:pPr eaLnBrk="1" fontAlgn="auto" hangingPunct="1">
              <a:spcAft>
                <a:spcPts val="0"/>
              </a:spcAft>
              <a:defRPr/>
            </a:pPr>
            <a:r>
              <a:rPr lang="en-US" sz="3200" dirty="0">
                <a:effectLst>
                  <a:outerShdw blurRad="38100" dist="38100" dir="2700000" algn="tl">
                    <a:srgbClr val="000000">
                      <a:alpha val="43137"/>
                    </a:srgbClr>
                  </a:outerShdw>
                </a:effectLst>
              </a:rPr>
              <a:t>2G/3G/4G security analyzer - evaluator</a:t>
            </a:r>
          </a:p>
        </p:txBody>
      </p:sp>
      <p:sp>
        <p:nvSpPr>
          <p:cNvPr id="10243" name="2 - Θέση περιεχομένου"/>
          <p:cNvSpPr>
            <a:spLocks noGrp="1"/>
          </p:cNvSpPr>
          <p:nvPr>
            <p:ph idx="1"/>
          </p:nvPr>
        </p:nvSpPr>
        <p:spPr>
          <a:xfrm>
            <a:off x="179388" y="1525587"/>
            <a:ext cx="8785225" cy="5256213"/>
          </a:xfrm>
        </p:spPr>
        <p:txBody>
          <a:bodyPr/>
          <a:lstStyle/>
          <a:p>
            <a:pPr eaLnBrk="1" hangingPunct="1">
              <a:lnSpc>
                <a:spcPts val="3400"/>
              </a:lnSpc>
              <a:spcBef>
                <a:spcPts val="1200"/>
              </a:spcBef>
              <a:spcAft>
                <a:spcPts val="600"/>
              </a:spcAft>
            </a:pPr>
            <a:r>
              <a:rPr lang="en-US" sz="2800" b="1" dirty="0" smtClean="0"/>
              <a:t>Such a tool can be used for the:  </a:t>
            </a:r>
          </a:p>
          <a:p>
            <a:pPr lvl="1" eaLnBrk="1" hangingPunct="1">
              <a:lnSpc>
                <a:spcPts val="3400"/>
              </a:lnSpc>
              <a:spcBef>
                <a:spcPts val="1200"/>
              </a:spcBef>
              <a:spcAft>
                <a:spcPts val="600"/>
              </a:spcAft>
            </a:pPr>
            <a:r>
              <a:rPr lang="en-US" sz="2400" b="1" dirty="0" smtClean="0"/>
              <a:t>Definition and acquisition of </a:t>
            </a:r>
            <a:r>
              <a:rPr lang="en-US" sz="2400" b="1" dirty="0" smtClean="0">
                <a:solidFill>
                  <a:srgbClr val="00B0F0"/>
                </a:solidFill>
              </a:rPr>
              <a:t>quantitative security measurements</a:t>
            </a:r>
            <a:r>
              <a:rPr lang="en-US" sz="2400" b="1" dirty="0" smtClean="0">
                <a:solidFill>
                  <a:srgbClr val="002060"/>
                </a:solidFill>
              </a:rPr>
              <a:t> </a:t>
            </a:r>
            <a:r>
              <a:rPr lang="en-US" sz="2400" b="1" dirty="0" smtClean="0"/>
              <a:t>on mobile/wireless networks</a:t>
            </a:r>
          </a:p>
          <a:p>
            <a:pPr lvl="1" eaLnBrk="1" hangingPunct="1">
              <a:lnSpc>
                <a:spcPts val="3400"/>
              </a:lnSpc>
              <a:spcBef>
                <a:spcPts val="1200"/>
              </a:spcBef>
              <a:spcAft>
                <a:spcPts val="600"/>
              </a:spcAft>
            </a:pPr>
            <a:r>
              <a:rPr lang="en-US" sz="2400" b="1" dirty="0" smtClean="0"/>
              <a:t>Determination of </a:t>
            </a:r>
            <a:r>
              <a:rPr lang="en-US" sz="2400" b="1" dirty="0" smtClean="0">
                <a:solidFill>
                  <a:srgbClr val="C00000"/>
                </a:solidFill>
              </a:rPr>
              <a:t>security metrics </a:t>
            </a:r>
            <a:r>
              <a:rPr lang="en-US" sz="2400" b="1" dirty="0" smtClean="0"/>
              <a:t>for mobile/wireless networks</a:t>
            </a:r>
          </a:p>
          <a:p>
            <a:pPr lvl="1" eaLnBrk="1" hangingPunct="1">
              <a:lnSpc>
                <a:spcPts val="3400"/>
              </a:lnSpc>
              <a:spcBef>
                <a:spcPts val="1200"/>
              </a:spcBef>
              <a:spcAft>
                <a:spcPts val="600"/>
              </a:spcAft>
            </a:pPr>
            <a:r>
              <a:rPr lang="en-US" sz="2400" b="1" dirty="0" smtClean="0"/>
              <a:t>Proposal of novel, </a:t>
            </a:r>
            <a:r>
              <a:rPr lang="en-US" sz="2400" b="1" dirty="0" smtClean="0">
                <a:solidFill>
                  <a:srgbClr val="C00000"/>
                </a:solidFill>
              </a:rPr>
              <a:t>quantitative</a:t>
            </a:r>
            <a:r>
              <a:rPr lang="en-US" sz="2400" b="1" dirty="0" smtClean="0">
                <a:solidFill>
                  <a:srgbClr val="002060"/>
                </a:solidFill>
              </a:rPr>
              <a:t> </a:t>
            </a:r>
            <a:r>
              <a:rPr lang="en-US" sz="2400" b="1" dirty="0" smtClean="0">
                <a:solidFill>
                  <a:srgbClr val="00B0F0"/>
                </a:solidFill>
              </a:rPr>
              <a:t>risk modeling </a:t>
            </a:r>
            <a:r>
              <a:rPr lang="en-US" sz="2400" b="1" dirty="0" smtClean="0"/>
              <a:t>and</a:t>
            </a:r>
            <a:r>
              <a:rPr lang="en-US" sz="2400" b="1" dirty="0" smtClean="0">
                <a:solidFill>
                  <a:srgbClr val="002060"/>
                </a:solidFill>
              </a:rPr>
              <a:t> </a:t>
            </a:r>
            <a:r>
              <a:rPr lang="en-US" sz="2400" b="1" dirty="0" smtClean="0">
                <a:solidFill>
                  <a:srgbClr val="00B0F0"/>
                </a:solidFill>
              </a:rPr>
              <a:t>risk assessment </a:t>
            </a:r>
            <a:r>
              <a:rPr lang="en-US" sz="2400" b="1" dirty="0" smtClean="0"/>
              <a:t>approaches </a:t>
            </a:r>
          </a:p>
          <a:p>
            <a:pPr lvl="1" eaLnBrk="1" hangingPunct="1">
              <a:lnSpc>
                <a:spcPts val="3400"/>
              </a:lnSpc>
              <a:spcBef>
                <a:spcPts val="1200"/>
              </a:spcBef>
              <a:spcAft>
                <a:spcPts val="600"/>
              </a:spcAft>
            </a:pPr>
            <a:r>
              <a:rPr lang="en-US" sz="2400" b="1" dirty="0" smtClean="0">
                <a:solidFill>
                  <a:srgbClr val="002060"/>
                </a:solidFill>
              </a:rPr>
              <a:t> </a:t>
            </a:r>
            <a:r>
              <a:rPr lang="en-US" sz="2400" b="1" dirty="0" smtClean="0"/>
              <a:t>Proposal of novel, </a:t>
            </a:r>
            <a:r>
              <a:rPr lang="en-US" sz="2400" b="1" dirty="0" smtClean="0">
                <a:solidFill>
                  <a:srgbClr val="C00000"/>
                </a:solidFill>
              </a:rPr>
              <a:t>quantitative</a:t>
            </a:r>
            <a:r>
              <a:rPr lang="en-US" sz="2400" b="1" dirty="0" smtClean="0">
                <a:solidFill>
                  <a:srgbClr val="002060"/>
                </a:solidFill>
              </a:rPr>
              <a:t> </a:t>
            </a:r>
            <a:r>
              <a:rPr lang="en-US" sz="2400" b="1" dirty="0" smtClean="0">
                <a:solidFill>
                  <a:srgbClr val="00B0F0"/>
                </a:solidFill>
              </a:rPr>
              <a:t>security modeling</a:t>
            </a:r>
            <a:r>
              <a:rPr lang="en-US" sz="2400" b="1" dirty="0" smtClean="0">
                <a:solidFill>
                  <a:srgbClr val="002060"/>
                </a:solidFill>
              </a:rPr>
              <a:t> </a:t>
            </a:r>
            <a:r>
              <a:rPr lang="en-US" sz="2400" b="1" dirty="0" smtClean="0"/>
              <a:t>approaches </a:t>
            </a:r>
          </a:p>
          <a:p>
            <a:pPr lvl="1" eaLnBrk="1" hangingPunct="1">
              <a:lnSpc>
                <a:spcPts val="3400"/>
              </a:lnSpc>
              <a:spcBef>
                <a:spcPts val="1200"/>
              </a:spcBef>
              <a:spcAft>
                <a:spcPts val="600"/>
              </a:spcAft>
            </a:pPr>
            <a:endParaRPr lang="en-US" sz="2400" b="1" dirty="0" smtClean="0">
              <a:solidFill>
                <a:srgbClr val="002060"/>
              </a:solidFill>
            </a:endParaRPr>
          </a:p>
        </p:txBody>
      </p:sp>
    </p:spTree>
    <p:extLst>
      <p:ext uri="{BB962C8B-B14F-4D97-AF65-F5344CB8AC3E}">
        <p14:creationId xmlns:p14="http://schemas.microsoft.com/office/powerpoint/2010/main" val="280240655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250825" y="274638"/>
            <a:ext cx="8713788" cy="706437"/>
          </a:xfrm>
        </p:spPr>
        <p:txBody>
          <a:bodyPr>
            <a:normAutofit/>
          </a:bodyPr>
          <a:lstStyle/>
          <a:p>
            <a:pPr eaLnBrk="1" hangingPunct="1"/>
            <a:r>
              <a:rPr lang="en-US" sz="3200" dirty="0">
                <a:effectLst>
                  <a:outerShdw blurRad="38100" dist="38100" dir="2700000" algn="tl">
                    <a:srgbClr val="000000">
                      <a:alpha val="43137"/>
                    </a:srgbClr>
                  </a:outerShdw>
                </a:effectLst>
              </a:rPr>
              <a:t>Forensics investigations on smart phones </a:t>
            </a:r>
          </a:p>
        </p:txBody>
      </p:sp>
      <p:sp>
        <p:nvSpPr>
          <p:cNvPr id="3" name="2 - Θέση περιεχομένου"/>
          <p:cNvSpPr>
            <a:spLocks noGrp="1"/>
          </p:cNvSpPr>
          <p:nvPr>
            <p:ph idx="1"/>
          </p:nvPr>
        </p:nvSpPr>
        <p:spPr>
          <a:xfrm>
            <a:off x="323850" y="1449388"/>
            <a:ext cx="8820150" cy="5256212"/>
          </a:xfrm>
        </p:spPr>
        <p:txBody>
          <a:bodyPr rtlCol="0">
            <a:normAutofit fontScale="77500" lnSpcReduction="20000"/>
          </a:bodyPr>
          <a:lstStyle/>
          <a:p>
            <a:pPr eaLnBrk="1" fontAlgn="auto" hangingPunct="1">
              <a:lnSpc>
                <a:spcPts val="3000"/>
              </a:lnSpc>
              <a:spcBef>
                <a:spcPts val="600"/>
              </a:spcBef>
              <a:spcAft>
                <a:spcPts val="600"/>
              </a:spcAft>
              <a:buFont typeface="Wingdings" pitchFamily="2" charset="2"/>
              <a:buChar char="§"/>
              <a:defRPr/>
            </a:pPr>
            <a:r>
              <a:rPr lang="en-US" b="1" dirty="0" smtClean="0"/>
              <a:t>We have investigated on </a:t>
            </a:r>
            <a:r>
              <a:rPr lang="en-US" b="1" dirty="0" smtClean="0">
                <a:solidFill>
                  <a:srgbClr val="C00000"/>
                </a:solidFill>
              </a:rPr>
              <a:t>the recovery of  authentication credentials </a:t>
            </a:r>
            <a:r>
              <a:rPr lang="en-US" b="1" dirty="0" smtClean="0">
                <a:solidFill>
                  <a:srgbClr val="0070C0"/>
                </a:solidFill>
              </a:rPr>
              <a:t>(i.e., username &amp; passwords) </a:t>
            </a:r>
            <a:r>
              <a:rPr lang="en-US" b="1" dirty="0" smtClean="0"/>
              <a:t>from</a:t>
            </a:r>
            <a:r>
              <a:rPr lang="en-US" b="1" dirty="0" smtClean="0">
                <a:solidFill>
                  <a:srgbClr val="002060"/>
                </a:solidFill>
              </a:rPr>
              <a:t> </a:t>
            </a:r>
            <a:r>
              <a:rPr lang="en-US" b="1" dirty="0" smtClean="0">
                <a:solidFill>
                  <a:srgbClr val="C00000"/>
                </a:solidFill>
              </a:rPr>
              <a:t>the volatile memory of Android </a:t>
            </a:r>
            <a:r>
              <a:rPr lang="en-US" b="1" dirty="0" smtClean="0"/>
              <a:t>mobile devices</a:t>
            </a:r>
          </a:p>
          <a:p>
            <a:pPr eaLnBrk="1" fontAlgn="auto" hangingPunct="1">
              <a:lnSpc>
                <a:spcPts val="3000"/>
              </a:lnSpc>
              <a:spcBef>
                <a:spcPts val="600"/>
              </a:spcBef>
              <a:spcAft>
                <a:spcPts val="600"/>
              </a:spcAft>
              <a:buFont typeface="Wingdings" pitchFamily="2" charset="2"/>
              <a:buChar char="§"/>
              <a:defRPr/>
            </a:pPr>
            <a:r>
              <a:rPr lang="en-US" b="1" dirty="0" err="1" smtClean="0"/>
              <a:t>W</a:t>
            </a:r>
            <a:r>
              <a:rPr lang="el-GR" b="1" dirty="0" smtClean="0"/>
              <a:t>e </a:t>
            </a:r>
            <a:r>
              <a:rPr lang="el-GR" b="1" dirty="0" err="1" smtClean="0"/>
              <a:t>examined</a:t>
            </a:r>
            <a:r>
              <a:rPr lang="el-GR" b="1" dirty="0" smtClean="0"/>
              <a:t> </a:t>
            </a:r>
            <a:r>
              <a:rPr lang="el-GR" b="1" dirty="0" smtClean="0">
                <a:solidFill>
                  <a:srgbClr val="0070C0"/>
                </a:solidFill>
              </a:rPr>
              <a:t>13</a:t>
            </a:r>
            <a:r>
              <a:rPr lang="el-GR" b="1" dirty="0" smtClean="0">
                <a:solidFill>
                  <a:srgbClr val="C00000"/>
                </a:solidFill>
              </a:rPr>
              <a:t> </a:t>
            </a:r>
            <a:r>
              <a:rPr lang="en-US" b="1" dirty="0" smtClean="0">
                <a:solidFill>
                  <a:srgbClr val="C00000"/>
                </a:solidFill>
              </a:rPr>
              <a:t>security critical </a:t>
            </a:r>
            <a:r>
              <a:rPr lang="el-GR" b="1" dirty="0" err="1" smtClean="0"/>
              <a:t>Android</a:t>
            </a:r>
            <a:r>
              <a:rPr lang="el-GR" b="1" dirty="0" smtClean="0"/>
              <a:t> </a:t>
            </a:r>
            <a:r>
              <a:rPr lang="en-US" b="1" dirty="0" smtClean="0"/>
              <a:t>Apps in </a:t>
            </a:r>
            <a:r>
              <a:rPr lang="en-US" b="1" dirty="0" smtClean="0">
                <a:solidFill>
                  <a:srgbClr val="0070C0"/>
                </a:solidFill>
              </a:rPr>
              <a:t>30 </a:t>
            </a:r>
            <a:r>
              <a:rPr lang="en-US" b="1" dirty="0" smtClean="0">
                <a:solidFill>
                  <a:srgbClr val="C00000"/>
                </a:solidFill>
              </a:rPr>
              <a:t>different scenarios </a:t>
            </a:r>
          </a:p>
          <a:p>
            <a:pPr lvl="1" eaLnBrk="1" fontAlgn="auto" hangingPunct="1">
              <a:lnSpc>
                <a:spcPts val="3000"/>
              </a:lnSpc>
              <a:spcBef>
                <a:spcPts val="600"/>
              </a:spcBef>
              <a:spcAft>
                <a:spcPts val="600"/>
              </a:spcAft>
              <a:buClr>
                <a:schemeClr val="tx1"/>
              </a:buClr>
              <a:buFont typeface="Arial" pitchFamily="34" charset="0"/>
              <a:buChar char="–"/>
              <a:defRPr/>
            </a:pPr>
            <a:r>
              <a:rPr lang="en-US" b="1" dirty="0" smtClean="0">
                <a:solidFill>
                  <a:srgbClr val="C00000"/>
                </a:solidFill>
              </a:rPr>
              <a:t>Mobile banking</a:t>
            </a:r>
            <a:r>
              <a:rPr lang="en-US" b="1" dirty="0" smtClean="0">
                <a:solidFill>
                  <a:srgbClr val="002060"/>
                </a:solidFill>
              </a:rPr>
              <a:t>, </a:t>
            </a:r>
            <a:r>
              <a:rPr lang="en-US" b="1" dirty="0" smtClean="0">
                <a:solidFill>
                  <a:srgbClr val="0070C0"/>
                </a:solidFill>
              </a:rPr>
              <a:t>E-shopping/financial applications</a:t>
            </a:r>
            <a:r>
              <a:rPr lang="en-US" b="1" dirty="0" smtClean="0">
                <a:solidFill>
                  <a:srgbClr val="002060"/>
                </a:solidFill>
              </a:rPr>
              <a:t>, </a:t>
            </a:r>
            <a:r>
              <a:rPr lang="en-US" b="1" dirty="0" smtClean="0">
                <a:solidFill>
                  <a:srgbClr val="C00000"/>
                </a:solidFill>
              </a:rPr>
              <a:t>password managers,</a:t>
            </a:r>
            <a:r>
              <a:rPr lang="en-US" b="1" dirty="0" smtClean="0">
                <a:solidFill>
                  <a:srgbClr val="002060"/>
                </a:solidFill>
              </a:rPr>
              <a:t> </a:t>
            </a:r>
            <a:r>
              <a:rPr lang="en-US" b="1" dirty="0" smtClean="0">
                <a:solidFill>
                  <a:srgbClr val="0070C0"/>
                </a:solidFill>
              </a:rPr>
              <a:t>encryption and data hiding applications</a:t>
            </a:r>
          </a:p>
          <a:p>
            <a:pPr eaLnBrk="1" fontAlgn="auto" hangingPunct="1">
              <a:lnSpc>
                <a:spcPts val="3000"/>
              </a:lnSpc>
              <a:spcBef>
                <a:spcPts val="600"/>
              </a:spcBef>
              <a:spcAft>
                <a:spcPts val="600"/>
              </a:spcAft>
              <a:buFont typeface="Wingdings" pitchFamily="2" charset="2"/>
              <a:buChar char="§"/>
              <a:defRPr/>
            </a:pPr>
            <a:r>
              <a:rPr lang="en-US" b="1" u="sng" dirty="0" smtClean="0">
                <a:solidFill>
                  <a:srgbClr val="0070C0"/>
                </a:solidFill>
              </a:rPr>
              <a:t>Innovation:</a:t>
            </a:r>
            <a:r>
              <a:rPr lang="en-US" b="1" dirty="0" smtClean="0">
                <a:solidFill>
                  <a:srgbClr val="0070C0"/>
                </a:solidFill>
              </a:rPr>
              <a:t> </a:t>
            </a:r>
            <a:r>
              <a:rPr lang="en-US" b="1" dirty="0" smtClean="0"/>
              <a:t>we used </a:t>
            </a:r>
            <a:r>
              <a:rPr lang="en-US" b="1" dirty="0" smtClean="0">
                <a:solidFill>
                  <a:srgbClr val="C00000"/>
                </a:solidFill>
              </a:rPr>
              <a:t>open source </a:t>
            </a:r>
            <a:r>
              <a:rPr lang="en-US" b="1" dirty="0" smtClean="0"/>
              <a:t>and</a:t>
            </a:r>
            <a:r>
              <a:rPr lang="en-US" b="1" dirty="0" smtClean="0">
                <a:solidFill>
                  <a:srgbClr val="0070C0"/>
                </a:solidFill>
              </a:rPr>
              <a:t> </a:t>
            </a:r>
            <a:r>
              <a:rPr lang="en-US" b="1" dirty="0" smtClean="0">
                <a:solidFill>
                  <a:srgbClr val="C00000"/>
                </a:solidFill>
              </a:rPr>
              <a:t>free tools </a:t>
            </a:r>
            <a:r>
              <a:rPr lang="en-US" b="1" dirty="0" smtClean="0">
                <a:solidFill>
                  <a:srgbClr val="0070C0"/>
                </a:solidFill>
              </a:rPr>
              <a:t>(i.e., no cost) </a:t>
            </a:r>
          </a:p>
          <a:p>
            <a:pPr eaLnBrk="1" fontAlgn="auto" hangingPunct="1">
              <a:lnSpc>
                <a:spcPts val="3000"/>
              </a:lnSpc>
              <a:spcBef>
                <a:spcPts val="600"/>
              </a:spcBef>
              <a:spcAft>
                <a:spcPts val="600"/>
              </a:spcAft>
              <a:buFont typeface="Wingdings" pitchFamily="2" charset="2"/>
              <a:buChar char="§"/>
              <a:defRPr/>
            </a:pPr>
            <a:r>
              <a:rPr lang="en-US" b="1" dirty="0" smtClean="0"/>
              <a:t>We may use this research for </a:t>
            </a:r>
            <a:r>
              <a:rPr lang="en-US" b="1" dirty="0" smtClean="0">
                <a:solidFill>
                  <a:srgbClr val="C00000"/>
                </a:solidFill>
              </a:rPr>
              <a:t>forensic</a:t>
            </a:r>
            <a:r>
              <a:rPr lang="en-US" b="1" dirty="0" smtClean="0"/>
              <a:t>,</a:t>
            </a:r>
            <a:r>
              <a:rPr lang="en-US" b="1" dirty="0" smtClean="0">
                <a:solidFill>
                  <a:srgbClr val="002060"/>
                </a:solidFill>
              </a:rPr>
              <a:t> </a:t>
            </a:r>
            <a:r>
              <a:rPr lang="en-US" b="1" dirty="0" smtClean="0">
                <a:solidFill>
                  <a:srgbClr val="0070C0"/>
                </a:solidFill>
              </a:rPr>
              <a:t>anti-forensic,</a:t>
            </a:r>
            <a:r>
              <a:rPr lang="en-US" b="1" dirty="0" smtClean="0">
                <a:solidFill>
                  <a:srgbClr val="002060"/>
                </a:solidFill>
              </a:rPr>
              <a:t> </a:t>
            </a:r>
            <a:r>
              <a:rPr lang="en-US" b="1" dirty="0" smtClean="0">
                <a:solidFill>
                  <a:srgbClr val="C00000"/>
                </a:solidFill>
              </a:rPr>
              <a:t>user awareness</a:t>
            </a:r>
            <a:r>
              <a:rPr lang="en-US" b="1" dirty="0" smtClean="0"/>
              <a:t>, or </a:t>
            </a:r>
            <a:r>
              <a:rPr lang="en-US" b="1" dirty="0" smtClean="0">
                <a:solidFill>
                  <a:srgbClr val="0070C0"/>
                </a:solidFill>
              </a:rPr>
              <a:t>application evaluation</a:t>
            </a:r>
            <a:r>
              <a:rPr lang="en-US" b="1" dirty="0" smtClean="0">
                <a:solidFill>
                  <a:srgbClr val="002060"/>
                </a:solidFill>
              </a:rPr>
              <a:t> </a:t>
            </a:r>
            <a:r>
              <a:rPr lang="en-US" b="1" dirty="0" smtClean="0"/>
              <a:t>purposes  </a:t>
            </a:r>
            <a:endParaRPr lang="en-US" b="1" dirty="0"/>
          </a:p>
        </p:txBody>
      </p:sp>
    </p:spTree>
    <p:extLst>
      <p:ext uri="{BB962C8B-B14F-4D97-AF65-F5344CB8AC3E}">
        <p14:creationId xmlns:p14="http://schemas.microsoft.com/office/powerpoint/2010/main" val="240685005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5 - Εικόνα" descr="keeper_passw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603375"/>
            <a:ext cx="60896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1 - Τίτλος"/>
          <p:cNvSpPr>
            <a:spLocks noGrp="1"/>
          </p:cNvSpPr>
          <p:nvPr>
            <p:ph type="title"/>
          </p:nvPr>
        </p:nvSpPr>
        <p:spPr>
          <a:xfrm>
            <a:off x="250825" y="333375"/>
            <a:ext cx="8713788" cy="719138"/>
          </a:xfrm>
        </p:spPr>
        <p:txBody>
          <a:bodyPr>
            <a:normAutofit/>
          </a:bodyPr>
          <a:lstStyle/>
          <a:p>
            <a:pPr eaLnBrk="1" hangingPunct="1"/>
            <a:r>
              <a:rPr lang="en-US" sz="3200" dirty="0">
                <a:effectLst>
                  <a:outerShdw blurRad="38100" dist="38100" dir="2700000" algn="tl">
                    <a:srgbClr val="000000">
                      <a:alpha val="43137"/>
                    </a:srgbClr>
                  </a:outerShdw>
                </a:effectLst>
              </a:rPr>
              <a:t>Forensics investigations on smart phones</a:t>
            </a:r>
          </a:p>
        </p:txBody>
      </p:sp>
    </p:spTree>
    <p:extLst>
      <p:ext uri="{BB962C8B-B14F-4D97-AF65-F5344CB8AC3E}">
        <p14:creationId xmlns:p14="http://schemas.microsoft.com/office/powerpoint/2010/main" val="351447141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630363"/>
            <a:ext cx="870108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1 - Τίτλος"/>
          <p:cNvSpPr>
            <a:spLocks noGrp="1"/>
          </p:cNvSpPr>
          <p:nvPr>
            <p:ph type="title"/>
          </p:nvPr>
        </p:nvSpPr>
        <p:spPr>
          <a:xfrm>
            <a:off x="250825" y="274638"/>
            <a:ext cx="8713788" cy="777875"/>
          </a:xfrm>
        </p:spPr>
        <p:txBody>
          <a:bodyPr>
            <a:normAutofit/>
          </a:bodyPr>
          <a:lstStyle/>
          <a:p>
            <a:pPr eaLnBrk="1" hangingPunct="1"/>
            <a:r>
              <a:rPr lang="en-US" sz="3200" dirty="0">
                <a:effectLst>
                  <a:outerShdw blurRad="38100" dist="38100" dir="2700000" algn="tl">
                    <a:srgbClr val="000000">
                      <a:alpha val="43137"/>
                    </a:srgbClr>
                  </a:outerShdw>
                </a:effectLst>
              </a:rPr>
              <a:t>Forensics investigations on smart phones </a:t>
            </a:r>
          </a:p>
        </p:txBody>
      </p:sp>
    </p:spTree>
    <p:extLst>
      <p:ext uri="{BB962C8B-B14F-4D97-AF65-F5344CB8AC3E}">
        <p14:creationId xmlns:p14="http://schemas.microsoft.com/office/powerpoint/2010/main" val="8745083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250825" y="274638"/>
            <a:ext cx="8713788" cy="706437"/>
          </a:xfrm>
        </p:spPr>
        <p:txBody>
          <a:bodyPr>
            <a:normAutofit/>
          </a:bodyPr>
          <a:lstStyle/>
          <a:p>
            <a:pPr eaLnBrk="1" hangingPunct="1"/>
            <a:r>
              <a:rPr lang="en-US" sz="3200" dirty="0">
                <a:effectLst>
                  <a:outerShdw blurRad="38100" dist="38100" dir="2700000" algn="tl">
                    <a:srgbClr val="000000">
                      <a:alpha val="43137"/>
                    </a:srgbClr>
                  </a:outerShdw>
                </a:effectLst>
              </a:rPr>
              <a:t>Forensics investigations on smart phones </a:t>
            </a:r>
          </a:p>
        </p:txBody>
      </p:sp>
      <p:sp>
        <p:nvSpPr>
          <p:cNvPr id="3" name="2 - Θέση περιεχομένου"/>
          <p:cNvSpPr>
            <a:spLocks noGrp="1"/>
          </p:cNvSpPr>
          <p:nvPr>
            <p:ph idx="1"/>
          </p:nvPr>
        </p:nvSpPr>
        <p:spPr>
          <a:xfrm>
            <a:off x="323850" y="1612900"/>
            <a:ext cx="8605838" cy="5168900"/>
          </a:xfrm>
        </p:spPr>
        <p:txBody>
          <a:bodyPr rtlCol="0">
            <a:normAutofit/>
          </a:bodyPr>
          <a:lstStyle/>
          <a:p>
            <a:pPr eaLnBrk="1" fontAlgn="auto" hangingPunct="1">
              <a:lnSpc>
                <a:spcPts val="3000"/>
              </a:lnSpc>
              <a:spcBef>
                <a:spcPts val="1200"/>
              </a:spcBef>
              <a:spcAft>
                <a:spcPts val="600"/>
              </a:spcAft>
              <a:buFont typeface="Wingdings" pitchFamily="2" charset="2"/>
              <a:buChar char="§"/>
              <a:defRPr/>
            </a:pPr>
            <a:r>
              <a:rPr lang="en-US" b="1" dirty="0" smtClean="0"/>
              <a:t>We may use the </a:t>
            </a:r>
            <a:r>
              <a:rPr lang="en-US" b="1" dirty="0" smtClean="0">
                <a:solidFill>
                  <a:srgbClr val="00B0F0"/>
                </a:solidFill>
              </a:rPr>
              <a:t>acquired knowledge </a:t>
            </a:r>
            <a:r>
              <a:rPr lang="en-US" b="1" dirty="0" smtClean="0"/>
              <a:t>to</a:t>
            </a:r>
          </a:p>
          <a:p>
            <a:pPr lvl="1" eaLnBrk="1" fontAlgn="auto" hangingPunct="1">
              <a:lnSpc>
                <a:spcPts val="3000"/>
              </a:lnSpc>
              <a:spcBef>
                <a:spcPts val="1200"/>
              </a:spcBef>
              <a:spcAft>
                <a:spcPts val="600"/>
              </a:spcAft>
              <a:buClr>
                <a:schemeClr val="tx1"/>
              </a:buClr>
              <a:buFont typeface="Arial" pitchFamily="34" charset="0"/>
              <a:buChar char="–"/>
              <a:defRPr/>
            </a:pPr>
            <a:r>
              <a:rPr lang="en-US" b="1" dirty="0" smtClean="0"/>
              <a:t>Propose</a:t>
            </a:r>
            <a:r>
              <a:rPr lang="en-US" b="1" dirty="0" smtClean="0">
                <a:solidFill>
                  <a:srgbClr val="002060"/>
                </a:solidFill>
              </a:rPr>
              <a:t> </a:t>
            </a:r>
            <a:r>
              <a:rPr lang="en-US" b="1" dirty="0" smtClean="0">
                <a:solidFill>
                  <a:srgbClr val="00B0F0"/>
                </a:solidFill>
              </a:rPr>
              <a:t>new forensic approaches </a:t>
            </a:r>
            <a:r>
              <a:rPr lang="en-US" b="1" dirty="0" smtClean="0"/>
              <a:t>on</a:t>
            </a:r>
            <a:r>
              <a:rPr lang="en-US" b="1" dirty="0" smtClean="0">
                <a:solidFill>
                  <a:srgbClr val="002060"/>
                </a:solidFill>
              </a:rPr>
              <a:t> </a:t>
            </a:r>
            <a:r>
              <a:rPr lang="en-US" b="1" dirty="0" smtClean="0">
                <a:solidFill>
                  <a:srgbClr val="C00000"/>
                </a:solidFill>
              </a:rPr>
              <a:t>computers, embedded devices, smart devices,</a:t>
            </a:r>
            <a:r>
              <a:rPr lang="en-US" b="1" dirty="0" smtClean="0">
                <a:solidFill>
                  <a:srgbClr val="002060"/>
                </a:solidFill>
              </a:rPr>
              <a:t> </a:t>
            </a:r>
            <a:r>
              <a:rPr lang="en-US" b="1" dirty="0" smtClean="0"/>
              <a:t>etc.</a:t>
            </a:r>
          </a:p>
          <a:p>
            <a:pPr lvl="1" eaLnBrk="1" fontAlgn="auto" hangingPunct="1">
              <a:lnSpc>
                <a:spcPts val="3000"/>
              </a:lnSpc>
              <a:spcBef>
                <a:spcPts val="1200"/>
              </a:spcBef>
              <a:spcAft>
                <a:spcPts val="600"/>
              </a:spcAft>
              <a:buClr>
                <a:schemeClr val="tx1"/>
              </a:buClr>
              <a:buFont typeface="Arial" pitchFamily="34" charset="0"/>
              <a:buChar char="–"/>
              <a:defRPr/>
            </a:pPr>
            <a:r>
              <a:rPr lang="en-US" b="1" dirty="0" smtClean="0"/>
              <a:t>Evaluate</a:t>
            </a:r>
            <a:r>
              <a:rPr lang="en-US" b="1" dirty="0" smtClean="0">
                <a:solidFill>
                  <a:srgbClr val="002060"/>
                </a:solidFill>
              </a:rPr>
              <a:t> </a:t>
            </a:r>
            <a:r>
              <a:rPr lang="en-US" b="1" dirty="0" smtClean="0">
                <a:solidFill>
                  <a:srgbClr val="00B0F0"/>
                </a:solidFill>
              </a:rPr>
              <a:t>cloud services/data </a:t>
            </a:r>
            <a:r>
              <a:rPr lang="en-US" b="1" dirty="0" smtClean="0"/>
              <a:t>under</a:t>
            </a:r>
            <a:r>
              <a:rPr lang="en-US" b="1" dirty="0" smtClean="0">
                <a:solidFill>
                  <a:srgbClr val="002060"/>
                </a:solidFill>
              </a:rPr>
              <a:t> </a:t>
            </a:r>
            <a:r>
              <a:rPr lang="en-US" b="1" dirty="0" smtClean="0">
                <a:solidFill>
                  <a:srgbClr val="C00000"/>
                </a:solidFill>
              </a:rPr>
              <a:t>forensic investigations</a:t>
            </a:r>
            <a:r>
              <a:rPr lang="en-US" b="1" dirty="0" smtClean="0">
                <a:solidFill>
                  <a:srgbClr val="002060"/>
                </a:solidFill>
              </a:rPr>
              <a:t>.  </a:t>
            </a:r>
          </a:p>
          <a:p>
            <a:pPr lvl="1" eaLnBrk="1" fontAlgn="auto" hangingPunct="1">
              <a:lnSpc>
                <a:spcPts val="3000"/>
              </a:lnSpc>
              <a:spcBef>
                <a:spcPts val="1200"/>
              </a:spcBef>
              <a:spcAft>
                <a:spcPts val="600"/>
              </a:spcAft>
              <a:buClr>
                <a:schemeClr val="tx1"/>
              </a:buClr>
              <a:buFont typeface="Arial" pitchFamily="34" charset="0"/>
              <a:buChar char="–"/>
              <a:defRPr/>
            </a:pPr>
            <a:r>
              <a:rPr lang="en-US" b="1" dirty="0" smtClean="0"/>
              <a:t>Determine</a:t>
            </a:r>
            <a:r>
              <a:rPr lang="en-US" b="1" dirty="0" smtClean="0">
                <a:solidFill>
                  <a:srgbClr val="002060"/>
                </a:solidFill>
              </a:rPr>
              <a:t> </a:t>
            </a:r>
            <a:r>
              <a:rPr lang="en-US" b="1" dirty="0" smtClean="0">
                <a:solidFill>
                  <a:srgbClr val="C00000"/>
                </a:solidFill>
              </a:rPr>
              <a:t>users privacy </a:t>
            </a:r>
            <a:r>
              <a:rPr lang="en-US" b="1" dirty="0" smtClean="0"/>
              <a:t>under</a:t>
            </a:r>
            <a:r>
              <a:rPr lang="en-US" b="1" dirty="0" smtClean="0">
                <a:solidFill>
                  <a:srgbClr val="002060"/>
                </a:solidFill>
              </a:rPr>
              <a:t> </a:t>
            </a:r>
            <a:r>
              <a:rPr lang="en-US" b="1" dirty="0" smtClean="0">
                <a:solidFill>
                  <a:srgbClr val="00B0F0"/>
                </a:solidFill>
              </a:rPr>
              <a:t>forensic investigations</a:t>
            </a:r>
            <a:r>
              <a:rPr lang="en-US" b="1" dirty="0" smtClean="0">
                <a:solidFill>
                  <a:srgbClr val="002060"/>
                </a:solidFill>
              </a:rPr>
              <a:t> </a:t>
            </a:r>
            <a:r>
              <a:rPr lang="en-US" b="1" dirty="0" smtClean="0"/>
              <a:t>on smart devices, computer, network forensics, cloud services, etc. </a:t>
            </a:r>
          </a:p>
          <a:p>
            <a:pPr lvl="1" eaLnBrk="1" fontAlgn="auto" hangingPunct="1">
              <a:lnSpc>
                <a:spcPts val="3000"/>
              </a:lnSpc>
              <a:spcBef>
                <a:spcPts val="1200"/>
              </a:spcBef>
              <a:spcAft>
                <a:spcPts val="600"/>
              </a:spcAft>
              <a:buClr>
                <a:schemeClr val="tx1"/>
              </a:buClr>
              <a:buFont typeface="Arial" pitchFamily="34" charset="0"/>
              <a:buChar char="–"/>
              <a:defRPr/>
            </a:pPr>
            <a:r>
              <a:rPr lang="en-US" b="1" dirty="0" smtClean="0"/>
              <a:t>Propose</a:t>
            </a:r>
            <a:r>
              <a:rPr lang="en-US" b="1" dirty="0" smtClean="0">
                <a:solidFill>
                  <a:srgbClr val="002060"/>
                </a:solidFill>
              </a:rPr>
              <a:t> </a:t>
            </a:r>
            <a:r>
              <a:rPr lang="en-US" b="1" dirty="0" smtClean="0">
                <a:solidFill>
                  <a:srgbClr val="00B0F0"/>
                </a:solidFill>
              </a:rPr>
              <a:t>novel tools </a:t>
            </a:r>
            <a:r>
              <a:rPr lang="en-US" b="1" dirty="0" smtClean="0"/>
              <a:t>that</a:t>
            </a:r>
            <a:r>
              <a:rPr lang="en-US" b="1" dirty="0" smtClean="0">
                <a:solidFill>
                  <a:srgbClr val="002060"/>
                </a:solidFill>
              </a:rPr>
              <a:t> </a:t>
            </a:r>
            <a:r>
              <a:rPr lang="en-US" b="1" dirty="0" smtClean="0">
                <a:solidFill>
                  <a:srgbClr val="C00000"/>
                </a:solidFill>
              </a:rPr>
              <a:t>enhance users privacy</a:t>
            </a:r>
          </a:p>
          <a:p>
            <a:pPr lvl="1" eaLnBrk="1" fontAlgn="auto" hangingPunct="1">
              <a:lnSpc>
                <a:spcPts val="3000"/>
              </a:lnSpc>
              <a:spcBef>
                <a:spcPts val="1200"/>
              </a:spcBef>
              <a:spcAft>
                <a:spcPts val="600"/>
              </a:spcAft>
              <a:buClr>
                <a:schemeClr val="tx1"/>
              </a:buClr>
              <a:buFont typeface="Arial" pitchFamily="34" charset="0"/>
              <a:buNone/>
              <a:defRPr/>
            </a:pPr>
            <a:r>
              <a:rPr lang="en-US" b="1" dirty="0" smtClean="0">
                <a:solidFill>
                  <a:srgbClr val="002060"/>
                </a:solidFill>
              </a:rPr>
              <a:t>  </a:t>
            </a:r>
            <a:endParaRPr lang="en-US" b="1" dirty="0">
              <a:solidFill>
                <a:srgbClr val="002060"/>
              </a:solidFill>
            </a:endParaRPr>
          </a:p>
        </p:txBody>
      </p:sp>
    </p:spTree>
    <p:extLst>
      <p:ext uri="{BB962C8B-B14F-4D97-AF65-F5344CB8AC3E}">
        <p14:creationId xmlns:p14="http://schemas.microsoft.com/office/powerpoint/2010/main" val="166049960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250825" y="274638"/>
            <a:ext cx="8642350" cy="706437"/>
          </a:xfrm>
        </p:spPr>
        <p:txBody>
          <a:bodyPr>
            <a:normAutofit/>
          </a:bodyPr>
          <a:lstStyle/>
          <a:p>
            <a:pPr eaLnBrk="1" hangingPunct="1"/>
            <a:r>
              <a:rPr lang="en-US" sz="3200" dirty="0">
                <a:effectLst>
                  <a:outerShdw blurRad="38100" dist="38100" dir="2700000" algn="tl">
                    <a:srgbClr val="000000">
                      <a:alpha val="43137"/>
                    </a:srgbClr>
                  </a:outerShdw>
                </a:effectLst>
              </a:rPr>
              <a:t>Creation of groups over public networks </a:t>
            </a:r>
          </a:p>
        </p:txBody>
      </p:sp>
      <p:sp>
        <p:nvSpPr>
          <p:cNvPr id="3" name="2 - Θέση περιεχομένου"/>
          <p:cNvSpPr>
            <a:spLocks noGrp="1"/>
          </p:cNvSpPr>
          <p:nvPr>
            <p:ph idx="1"/>
          </p:nvPr>
        </p:nvSpPr>
        <p:spPr>
          <a:xfrm>
            <a:off x="395288" y="1524000"/>
            <a:ext cx="8748712" cy="5256212"/>
          </a:xfrm>
        </p:spPr>
        <p:txBody>
          <a:bodyPr rtlCol="0">
            <a:normAutofit fontScale="77500" lnSpcReduction="20000"/>
          </a:bodyPr>
          <a:lstStyle/>
          <a:p>
            <a:pPr eaLnBrk="1" fontAlgn="auto" hangingPunct="1">
              <a:lnSpc>
                <a:spcPts val="3200"/>
              </a:lnSpc>
              <a:spcBef>
                <a:spcPts val="1200"/>
              </a:spcBef>
              <a:spcAft>
                <a:spcPts val="600"/>
              </a:spcAft>
              <a:buFont typeface="Wingdings" pitchFamily="2" charset="2"/>
              <a:buChar char="§"/>
              <a:defRPr/>
            </a:pPr>
            <a:r>
              <a:rPr lang="en-US" sz="3800" b="1" dirty="0" smtClean="0"/>
              <a:t>We have designed and developed </a:t>
            </a:r>
            <a:r>
              <a:rPr lang="en-US" sz="3800" b="1" dirty="0" smtClean="0">
                <a:solidFill>
                  <a:srgbClr val="C00000"/>
                </a:solidFill>
              </a:rPr>
              <a:t>a P2P communication platform </a:t>
            </a:r>
            <a:r>
              <a:rPr lang="en-US" sz="3800" b="1" dirty="0" smtClean="0"/>
              <a:t>for creating, </a:t>
            </a:r>
            <a:r>
              <a:rPr lang="en-US" sz="3800" b="1" dirty="0" smtClean="0">
                <a:solidFill>
                  <a:srgbClr val="0070C0"/>
                </a:solidFill>
              </a:rPr>
              <a:t>on demand, </a:t>
            </a:r>
            <a:r>
              <a:rPr lang="en-US" sz="3800" b="1" dirty="0" smtClean="0">
                <a:solidFill>
                  <a:srgbClr val="C00000"/>
                </a:solidFill>
              </a:rPr>
              <a:t> groups of users </a:t>
            </a:r>
            <a:r>
              <a:rPr lang="en-US" sz="3800" b="1" dirty="0" smtClean="0"/>
              <a:t>over IP networks</a:t>
            </a:r>
          </a:p>
          <a:p>
            <a:pPr eaLnBrk="1" fontAlgn="auto" hangingPunct="1">
              <a:lnSpc>
                <a:spcPts val="3200"/>
              </a:lnSpc>
              <a:spcBef>
                <a:spcPts val="1200"/>
              </a:spcBef>
              <a:spcAft>
                <a:spcPts val="600"/>
              </a:spcAft>
              <a:buFont typeface="Wingdings" pitchFamily="2" charset="2"/>
              <a:buChar char="§"/>
              <a:defRPr/>
            </a:pPr>
            <a:r>
              <a:rPr lang="en-US" sz="3800" b="1" u="sng" dirty="0" smtClean="0">
                <a:solidFill>
                  <a:srgbClr val="0070C0"/>
                </a:solidFill>
              </a:rPr>
              <a:t>Innovation:</a:t>
            </a:r>
            <a:r>
              <a:rPr lang="en-US" sz="3800" b="1" dirty="0" smtClean="0">
                <a:solidFill>
                  <a:srgbClr val="002060"/>
                </a:solidFill>
              </a:rPr>
              <a:t> </a:t>
            </a:r>
            <a:r>
              <a:rPr lang="en-US" sz="3800" b="1" dirty="0" smtClean="0"/>
              <a:t>it is an </a:t>
            </a:r>
            <a:r>
              <a:rPr lang="en-US" sz="3800" b="1" dirty="0" smtClean="0">
                <a:solidFill>
                  <a:srgbClr val="0070C0"/>
                </a:solidFill>
              </a:rPr>
              <a:t>intelligent,</a:t>
            </a:r>
            <a:r>
              <a:rPr lang="en-US" sz="3800" b="1" dirty="0" smtClean="0">
                <a:solidFill>
                  <a:srgbClr val="002060"/>
                </a:solidFill>
              </a:rPr>
              <a:t> </a:t>
            </a:r>
            <a:r>
              <a:rPr lang="en-US" sz="3800" b="1" dirty="0" smtClean="0">
                <a:solidFill>
                  <a:srgbClr val="C00000"/>
                </a:solidFill>
              </a:rPr>
              <a:t>scalable</a:t>
            </a:r>
            <a:r>
              <a:rPr lang="en-US" sz="3800" b="1" dirty="0" smtClean="0"/>
              <a:t>, semi-autonomous and </a:t>
            </a:r>
            <a:r>
              <a:rPr lang="en-US" sz="3800" b="1" dirty="0" smtClean="0">
                <a:solidFill>
                  <a:srgbClr val="C00000"/>
                </a:solidFill>
              </a:rPr>
              <a:t>fault tolerant </a:t>
            </a:r>
            <a:r>
              <a:rPr lang="en-US" sz="3800" b="1" dirty="0" smtClean="0"/>
              <a:t>system </a:t>
            </a:r>
          </a:p>
          <a:p>
            <a:pPr eaLnBrk="1" fontAlgn="auto" hangingPunct="1">
              <a:lnSpc>
                <a:spcPts val="3200"/>
              </a:lnSpc>
              <a:spcBef>
                <a:spcPts val="1200"/>
              </a:spcBef>
              <a:spcAft>
                <a:spcPts val="600"/>
              </a:spcAft>
              <a:buFont typeface="Wingdings" pitchFamily="2" charset="2"/>
              <a:buChar char="§"/>
              <a:defRPr/>
            </a:pPr>
            <a:r>
              <a:rPr lang="en-US" sz="3800" b="1" dirty="0" smtClean="0"/>
              <a:t>It uses </a:t>
            </a:r>
            <a:r>
              <a:rPr lang="en-US" sz="3800" b="1" dirty="0" smtClean="0">
                <a:solidFill>
                  <a:srgbClr val="C00000"/>
                </a:solidFill>
              </a:rPr>
              <a:t>artificial intelligence </a:t>
            </a:r>
            <a:r>
              <a:rPr lang="en-US" sz="3800" b="1" dirty="0" smtClean="0"/>
              <a:t>and</a:t>
            </a:r>
            <a:r>
              <a:rPr lang="en-US" sz="3800" b="1" dirty="0" smtClean="0">
                <a:solidFill>
                  <a:srgbClr val="002060"/>
                </a:solidFill>
              </a:rPr>
              <a:t> </a:t>
            </a:r>
            <a:r>
              <a:rPr lang="en-US" sz="3800" b="1" dirty="0" smtClean="0">
                <a:solidFill>
                  <a:srgbClr val="C00000"/>
                </a:solidFill>
              </a:rPr>
              <a:t>semantic matching </a:t>
            </a:r>
          </a:p>
          <a:p>
            <a:pPr eaLnBrk="1" fontAlgn="auto" hangingPunct="1">
              <a:lnSpc>
                <a:spcPts val="3200"/>
              </a:lnSpc>
              <a:spcBef>
                <a:spcPts val="1200"/>
              </a:spcBef>
              <a:spcAft>
                <a:spcPts val="600"/>
              </a:spcAft>
              <a:buFont typeface="Wingdings" pitchFamily="2" charset="2"/>
              <a:buChar char="§"/>
              <a:defRPr/>
            </a:pPr>
            <a:r>
              <a:rPr lang="en-US" sz="3800" b="1" dirty="0" smtClean="0"/>
              <a:t>It provides:  </a:t>
            </a:r>
          </a:p>
          <a:p>
            <a:pPr lvl="1" eaLnBrk="1" fontAlgn="auto" hangingPunct="1">
              <a:lnSpc>
                <a:spcPts val="3200"/>
              </a:lnSpc>
              <a:spcBef>
                <a:spcPts val="600"/>
              </a:spcBef>
              <a:spcAft>
                <a:spcPts val="600"/>
              </a:spcAft>
              <a:buClr>
                <a:schemeClr val="tx1"/>
              </a:buClr>
              <a:buFont typeface="Arial" pitchFamily="34" charset="0"/>
              <a:buChar char="–"/>
              <a:defRPr/>
            </a:pPr>
            <a:r>
              <a:rPr lang="en-US" sz="3500" b="1" dirty="0" smtClean="0"/>
              <a:t>Closed groups, </a:t>
            </a:r>
            <a:r>
              <a:rPr lang="en-US" sz="3500" b="1" dirty="0" smtClean="0">
                <a:solidFill>
                  <a:srgbClr val="C00000"/>
                </a:solidFill>
              </a:rPr>
              <a:t>secure communications</a:t>
            </a:r>
            <a:r>
              <a:rPr lang="en-US" sz="3500" b="1" dirty="0" smtClean="0">
                <a:solidFill>
                  <a:srgbClr val="002060"/>
                </a:solidFill>
              </a:rPr>
              <a:t>, </a:t>
            </a:r>
            <a:r>
              <a:rPr lang="en-US" sz="3500" b="1" dirty="0" smtClean="0">
                <a:solidFill>
                  <a:srgbClr val="0070C0"/>
                </a:solidFill>
              </a:rPr>
              <a:t>anonymous services</a:t>
            </a:r>
            <a:r>
              <a:rPr lang="en-US" sz="3500" b="1" dirty="0" smtClean="0"/>
              <a:t>,</a:t>
            </a:r>
            <a:r>
              <a:rPr lang="en-US" sz="3500" b="1" dirty="0" smtClean="0">
                <a:solidFill>
                  <a:srgbClr val="002060"/>
                </a:solidFill>
              </a:rPr>
              <a:t> </a:t>
            </a:r>
            <a:r>
              <a:rPr lang="en-US" sz="3500" b="1" dirty="0" smtClean="0">
                <a:solidFill>
                  <a:srgbClr val="C00000"/>
                </a:solidFill>
              </a:rPr>
              <a:t>autonomous communities</a:t>
            </a:r>
            <a:r>
              <a:rPr lang="en-US" sz="3500" b="1" dirty="0" smtClean="0">
                <a:solidFill>
                  <a:srgbClr val="002060"/>
                </a:solidFill>
              </a:rPr>
              <a:t>, </a:t>
            </a:r>
            <a:r>
              <a:rPr lang="en-US" sz="3500" b="1" dirty="0" smtClean="0">
                <a:solidFill>
                  <a:srgbClr val="0070C0"/>
                </a:solidFill>
              </a:rPr>
              <a:t>geo-location peer-to-peer services</a:t>
            </a:r>
            <a:r>
              <a:rPr lang="en-US" sz="3500" b="1" dirty="0" smtClean="0"/>
              <a:t>, multimedia services, etc.   </a:t>
            </a:r>
            <a:endParaRPr lang="en-US" sz="3500" b="1" dirty="0"/>
          </a:p>
        </p:txBody>
      </p:sp>
    </p:spTree>
    <p:extLst>
      <p:ext uri="{BB962C8B-B14F-4D97-AF65-F5344CB8AC3E}">
        <p14:creationId xmlns:p14="http://schemas.microsoft.com/office/powerpoint/2010/main" val="238757842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773238"/>
            <a:ext cx="5905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1 - Τίτλος"/>
          <p:cNvSpPr>
            <a:spLocks noGrp="1"/>
          </p:cNvSpPr>
          <p:nvPr>
            <p:ph type="title"/>
          </p:nvPr>
        </p:nvSpPr>
        <p:spPr>
          <a:xfrm>
            <a:off x="250825" y="188913"/>
            <a:ext cx="8642350" cy="863600"/>
          </a:xfrm>
        </p:spPr>
        <p:txBody>
          <a:bodyPr>
            <a:normAutofit/>
          </a:bodyPr>
          <a:lstStyle/>
          <a:p>
            <a:pPr eaLnBrk="1" hangingPunct="1"/>
            <a:r>
              <a:rPr lang="en-US" sz="3200" dirty="0">
                <a:effectLst>
                  <a:outerShdw blurRad="38100" dist="38100" dir="2700000" algn="tl">
                    <a:srgbClr val="000000">
                      <a:alpha val="43137"/>
                    </a:srgbClr>
                  </a:outerShdw>
                </a:effectLst>
              </a:rPr>
              <a:t>Creation of groups over public networks </a:t>
            </a:r>
          </a:p>
        </p:txBody>
      </p:sp>
    </p:spTree>
    <p:extLst>
      <p:ext uri="{BB962C8B-B14F-4D97-AF65-F5344CB8AC3E}">
        <p14:creationId xmlns:p14="http://schemas.microsoft.com/office/powerpoint/2010/main" val="418057141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a:xfrm>
            <a:off x="250825" y="274638"/>
            <a:ext cx="8642350" cy="706437"/>
          </a:xfrm>
        </p:spPr>
        <p:txBody>
          <a:bodyPr>
            <a:normAutofit/>
          </a:bodyPr>
          <a:lstStyle/>
          <a:p>
            <a:pPr eaLnBrk="1" hangingPunct="1"/>
            <a:r>
              <a:rPr lang="en-US" sz="3200" dirty="0">
                <a:effectLst>
                  <a:outerShdw blurRad="38100" dist="38100" dir="2700000" algn="tl">
                    <a:srgbClr val="000000">
                      <a:alpha val="43137"/>
                    </a:srgbClr>
                  </a:outerShdw>
                </a:effectLst>
              </a:rPr>
              <a:t>Creation of groups over public networks </a:t>
            </a:r>
          </a:p>
        </p:txBody>
      </p:sp>
      <p:sp>
        <p:nvSpPr>
          <p:cNvPr id="3" name="2 - Θέση περιεχομένου"/>
          <p:cNvSpPr>
            <a:spLocks noGrp="1"/>
          </p:cNvSpPr>
          <p:nvPr>
            <p:ph idx="1"/>
          </p:nvPr>
        </p:nvSpPr>
        <p:spPr>
          <a:xfrm>
            <a:off x="395288" y="1500188"/>
            <a:ext cx="8462962" cy="5097462"/>
          </a:xfrm>
        </p:spPr>
        <p:txBody>
          <a:bodyPr rtlCol="0">
            <a:noAutofit/>
          </a:bodyPr>
          <a:lstStyle/>
          <a:p>
            <a:pPr eaLnBrk="1" fontAlgn="auto" hangingPunct="1">
              <a:lnSpc>
                <a:spcPts val="3200"/>
              </a:lnSpc>
              <a:spcBef>
                <a:spcPts val="600"/>
              </a:spcBef>
              <a:spcAft>
                <a:spcPts val="600"/>
              </a:spcAft>
              <a:buFont typeface="Wingdings" pitchFamily="2" charset="2"/>
              <a:buChar char="§"/>
              <a:defRPr/>
            </a:pPr>
            <a:r>
              <a:rPr lang="en-US" sz="2800" b="1" dirty="0" smtClean="0"/>
              <a:t>Such a platform can be used for</a:t>
            </a:r>
          </a:p>
          <a:p>
            <a:pPr lvl="1" eaLnBrk="1" fontAlgn="auto" hangingPunct="1">
              <a:lnSpc>
                <a:spcPts val="3200"/>
              </a:lnSpc>
              <a:spcBef>
                <a:spcPts val="600"/>
              </a:spcBef>
              <a:spcAft>
                <a:spcPts val="600"/>
              </a:spcAft>
              <a:buClr>
                <a:schemeClr val="tx1"/>
              </a:buClr>
              <a:buFont typeface="Arial" pitchFamily="34" charset="0"/>
              <a:buChar char="–"/>
              <a:defRPr/>
            </a:pPr>
            <a:r>
              <a:rPr lang="en-US" b="1" dirty="0" smtClean="0">
                <a:solidFill>
                  <a:srgbClr val="C00000"/>
                </a:solidFill>
              </a:rPr>
              <a:t>Autonomous</a:t>
            </a:r>
            <a:r>
              <a:rPr lang="en-US" b="1" dirty="0" smtClean="0">
                <a:solidFill>
                  <a:srgbClr val="002060"/>
                </a:solidFill>
              </a:rPr>
              <a:t> </a:t>
            </a:r>
            <a:r>
              <a:rPr lang="en-US" b="1" dirty="0" smtClean="0"/>
              <a:t>service provision over </a:t>
            </a:r>
            <a:r>
              <a:rPr lang="en-US" b="1" dirty="0" smtClean="0">
                <a:solidFill>
                  <a:srgbClr val="00B0F0"/>
                </a:solidFill>
              </a:rPr>
              <a:t>closed – controlled groups of users </a:t>
            </a:r>
          </a:p>
          <a:p>
            <a:pPr lvl="1" eaLnBrk="1" fontAlgn="auto" hangingPunct="1">
              <a:lnSpc>
                <a:spcPts val="3200"/>
              </a:lnSpc>
              <a:spcBef>
                <a:spcPts val="600"/>
              </a:spcBef>
              <a:spcAft>
                <a:spcPts val="600"/>
              </a:spcAft>
              <a:buClr>
                <a:schemeClr val="tx1"/>
              </a:buClr>
              <a:buFont typeface="Arial" pitchFamily="34" charset="0"/>
              <a:buChar char="–"/>
              <a:defRPr/>
            </a:pPr>
            <a:r>
              <a:rPr lang="en-US" b="1" dirty="0" smtClean="0"/>
              <a:t>Innovative</a:t>
            </a:r>
            <a:r>
              <a:rPr lang="en-US" b="1" dirty="0" smtClean="0">
                <a:solidFill>
                  <a:srgbClr val="002060"/>
                </a:solidFill>
              </a:rPr>
              <a:t> </a:t>
            </a:r>
            <a:r>
              <a:rPr lang="en-US" b="1" dirty="0" smtClean="0">
                <a:solidFill>
                  <a:srgbClr val="00B0F0"/>
                </a:solidFill>
              </a:rPr>
              <a:t>service provision</a:t>
            </a:r>
            <a:r>
              <a:rPr lang="en-US" b="1" dirty="0" smtClean="0">
                <a:solidFill>
                  <a:srgbClr val="002060"/>
                </a:solidFill>
              </a:rPr>
              <a:t> </a:t>
            </a:r>
            <a:r>
              <a:rPr lang="en-US" b="1" dirty="0" smtClean="0"/>
              <a:t>over the cloud environment </a:t>
            </a:r>
          </a:p>
          <a:p>
            <a:pPr lvl="1" eaLnBrk="1" fontAlgn="auto" hangingPunct="1">
              <a:lnSpc>
                <a:spcPts val="3200"/>
              </a:lnSpc>
              <a:spcBef>
                <a:spcPts val="600"/>
              </a:spcBef>
              <a:spcAft>
                <a:spcPts val="600"/>
              </a:spcAft>
              <a:buClr>
                <a:schemeClr val="tx1"/>
              </a:buClr>
              <a:buFont typeface="Arial" pitchFamily="34" charset="0"/>
              <a:buChar char="–"/>
              <a:defRPr/>
            </a:pPr>
            <a:r>
              <a:rPr lang="en-US" b="1" dirty="0" smtClean="0">
                <a:solidFill>
                  <a:srgbClr val="C00000"/>
                </a:solidFill>
              </a:rPr>
              <a:t>Autonomous</a:t>
            </a:r>
            <a:r>
              <a:rPr lang="en-US" b="1" dirty="0" smtClean="0">
                <a:solidFill>
                  <a:srgbClr val="002060"/>
                </a:solidFill>
              </a:rPr>
              <a:t> </a:t>
            </a:r>
            <a:r>
              <a:rPr lang="en-US" b="1" dirty="0" smtClean="0">
                <a:solidFill>
                  <a:srgbClr val="00B0F0"/>
                </a:solidFill>
              </a:rPr>
              <a:t>management </a:t>
            </a:r>
            <a:r>
              <a:rPr lang="en-US" b="1" dirty="0" smtClean="0"/>
              <a:t>and</a:t>
            </a:r>
            <a:r>
              <a:rPr lang="en-US" b="1" dirty="0" smtClean="0">
                <a:solidFill>
                  <a:srgbClr val="00B0F0"/>
                </a:solidFill>
              </a:rPr>
              <a:t> access control</a:t>
            </a:r>
            <a:r>
              <a:rPr lang="en-US" b="1" dirty="0" smtClean="0">
                <a:solidFill>
                  <a:srgbClr val="002060"/>
                </a:solidFill>
              </a:rPr>
              <a:t> </a:t>
            </a:r>
            <a:r>
              <a:rPr lang="en-US" b="1" dirty="0" smtClean="0"/>
              <a:t>on cloud services </a:t>
            </a:r>
          </a:p>
          <a:p>
            <a:pPr lvl="1" eaLnBrk="1" fontAlgn="auto" hangingPunct="1">
              <a:lnSpc>
                <a:spcPts val="3200"/>
              </a:lnSpc>
              <a:spcBef>
                <a:spcPts val="600"/>
              </a:spcBef>
              <a:spcAft>
                <a:spcPts val="600"/>
              </a:spcAft>
              <a:buClr>
                <a:schemeClr val="tx1"/>
              </a:buClr>
              <a:buFont typeface="Arial" pitchFamily="34" charset="0"/>
              <a:buChar char="–"/>
              <a:defRPr/>
            </a:pPr>
            <a:r>
              <a:rPr lang="en-US" b="1" dirty="0" smtClean="0">
                <a:solidFill>
                  <a:srgbClr val="C00000"/>
                </a:solidFill>
              </a:rPr>
              <a:t>Distributed</a:t>
            </a:r>
            <a:r>
              <a:rPr lang="en-US" b="1" dirty="0" smtClean="0">
                <a:solidFill>
                  <a:srgbClr val="002060"/>
                </a:solidFill>
              </a:rPr>
              <a:t> </a:t>
            </a:r>
            <a:r>
              <a:rPr lang="en-US" b="1" dirty="0" smtClean="0"/>
              <a:t>and</a:t>
            </a:r>
            <a:r>
              <a:rPr lang="en-US" b="1" dirty="0" smtClean="0">
                <a:solidFill>
                  <a:srgbClr val="002060"/>
                </a:solidFill>
              </a:rPr>
              <a:t> </a:t>
            </a:r>
            <a:r>
              <a:rPr lang="en-US" b="1" dirty="0" smtClean="0">
                <a:solidFill>
                  <a:srgbClr val="C00000"/>
                </a:solidFill>
              </a:rPr>
              <a:t>dynamic</a:t>
            </a:r>
            <a:r>
              <a:rPr lang="en-US" b="1" dirty="0" smtClean="0">
                <a:solidFill>
                  <a:srgbClr val="002060"/>
                </a:solidFill>
              </a:rPr>
              <a:t> </a:t>
            </a:r>
            <a:r>
              <a:rPr lang="en-US" b="1" dirty="0" smtClean="0">
                <a:solidFill>
                  <a:srgbClr val="00B0F0"/>
                </a:solidFill>
              </a:rPr>
              <a:t>trust management </a:t>
            </a:r>
            <a:r>
              <a:rPr lang="en-US" b="1" dirty="0" smtClean="0"/>
              <a:t>for cloud services</a:t>
            </a:r>
          </a:p>
          <a:p>
            <a:pPr lvl="1" eaLnBrk="1" fontAlgn="auto" hangingPunct="1">
              <a:lnSpc>
                <a:spcPts val="3200"/>
              </a:lnSpc>
              <a:spcBef>
                <a:spcPts val="600"/>
              </a:spcBef>
              <a:spcAft>
                <a:spcPts val="600"/>
              </a:spcAft>
              <a:buClr>
                <a:schemeClr val="tx1"/>
              </a:buClr>
              <a:buFont typeface="Arial" pitchFamily="34" charset="0"/>
              <a:buChar char="–"/>
              <a:defRPr/>
            </a:pPr>
            <a:r>
              <a:rPr lang="en-US" b="1" dirty="0" smtClean="0">
                <a:solidFill>
                  <a:srgbClr val="00B0F0"/>
                </a:solidFill>
              </a:rPr>
              <a:t>Peer to peer </a:t>
            </a:r>
            <a:r>
              <a:rPr lang="en-US" b="1" dirty="0" smtClean="0"/>
              <a:t>over cloud   </a:t>
            </a:r>
            <a:endParaRPr lang="en-US" b="1" dirty="0"/>
          </a:p>
        </p:txBody>
      </p:sp>
    </p:spTree>
    <p:extLst>
      <p:ext uri="{BB962C8B-B14F-4D97-AF65-F5344CB8AC3E}">
        <p14:creationId xmlns:p14="http://schemas.microsoft.com/office/powerpoint/2010/main" val="191569798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75460" name="Picture 4" descr="YouTub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682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457200" y="1774800"/>
            <a:ext cx="7772400" cy="5111750"/>
          </a:xfrm>
          <a:ln>
            <a:noFill/>
          </a:ln>
        </p:spPr>
        <p:txBody>
          <a:bodyPr/>
          <a:lstStyle/>
          <a:p>
            <a:pPr marL="0" indent="0">
              <a:spcBef>
                <a:spcPts val="1200"/>
              </a:spcBef>
              <a:buNone/>
            </a:pPr>
            <a:r>
              <a:rPr lang="en-GB" sz="2400" b="1" dirty="0" err="1" smtClean="0">
                <a:solidFill>
                  <a:srgbClr val="006666"/>
                </a:solidFill>
                <a:effectLst>
                  <a:outerShdw blurRad="38100" dist="38100" dir="2700000" algn="tl">
                    <a:srgbClr val="000000">
                      <a:alpha val="43137"/>
                    </a:srgbClr>
                  </a:outerShdw>
                </a:effectLst>
              </a:rPr>
              <a:t>CyberCrime</a:t>
            </a:r>
            <a:r>
              <a:rPr lang="en-GB" sz="2400" b="1" dirty="0" smtClean="0">
                <a:solidFill>
                  <a:srgbClr val="006666"/>
                </a:solidFill>
                <a:effectLst>
                  <a:outerShdw blurRad="38100" dist="38100" dir="2700000" algn="tl">
                    <a:srgbClr val="000000">
                      <a:alpha val="43137"/>
                    </a:srgbClr>
                  </a:outerShdw>
                </a:effectLst>
              </a:rPr>
              <a:t> is like Robbery</a:t>
            </a:r>
          </a:p>
          <a:p>
            <a:pPr>
              <a:spcBef>
                <a:spcPts val="1200"/>
              </a:spcBef>
            </a:pPr>
            <a:r>
              <a:rPr lang="en-GB" sz="2400" dirty="0" smtClean="0"/>
              <a:t>Sentence length: Robber&gt;Burglar&gt;CC. Why?</a:t>
            </a:r>
          </a:p>
          <a:p>
            <a:pPr>
              <a:spcBef>
                <a:spcPts val="1200"/>
              </a:spcBef>
            </a:pPr>
            <a:r>
              <a:rPr lang="en-GB" sz="2400" dirty="0" smtClean="0"/>
              <a:t>Why (</a:t>
            </a:r>
            <a:r>
              <a:rPr lang="en-GB" sz="2400" dirty="0" err="1" smtClean="0"/>
              <a:t>Defence+Indirect</a:t>
            </a:r>
            <a:r>
              <a:rPr lang="en-GB" sz="2400" dirty="0" smtClean="0"/>
              <a:t> Costs &gt;&gt; Direct C.)?</a:t>
            </a:r>
          </a:p>
          <a:p>
            <a:pPr lvl="1">
              <a:spcBef>
                <a:spcPts val="1200"/>
              </a:spcBef>
            </a:pPr>
            <a:r>
              <a:rPr lang="en-GB" sz="2000" dirty="0" smtClean="0"/>
              <a:t>CC is multinational LE problem</a:t>
            </a:r>
          </a:p>
          <a:p>
            <a:pPr lvl="1">
              <a:spcBef>
                <a:spcPts val="1200"/>
              </a:spcBef>
            </a:pPr>
            <a:r>
              <a:rPr lang="en-GB" sz="2000" dirty="0" smtClean="0"/>
              <a:t>Banks/Merchants/SPs: Liability games</a:t>
            </a:r>
          </a:p>
          <a:p>
            <a:pPr lvl="1">
              <a:spcBef>
                <a:spcPts val="1200"/>
              </a:spcBef>
            </a:pPr>
            <a:r>
              <a:rPr lang="en-GB" sz="2000" dirty="0" smtClean="0"/>
              <a:t>CC crooks try to be invisible (opposite to terrorists)</a:t>
            </a:r>
          </a:p>
          <a:p>
            <a:pPr>
              <a:spcBef>
                <a:spcPts val="1200"/>
              </a:spcBef>
            </a:pPr>
            <a:r>
              <a:rPr lang="en-GB" sz="2200" dirty="0" smtClean="0"/>
              <a:t>Remedy:</a:t>
            </a:r>
          </a:p>
          <a:p>
            <a:pPr lvl="1">
              <a:spcBef>
                <a:spcPts val="1200"/>
              </a:spcBef>
            </a:pPr>
            <a:r>
              <a:rPr lang="en-GB" sz="2000" dirty="0" smtClean="0"/>
              <a:t>Spend less on Defence</a:t>
            </a:r>
          </a:p>
          <a:p>
            <a:pPr lvl="1">
              <a:spcBef>
                <a:spcPts val="1200"/>
              </a:spcBef>
            </a:pPr>
            <a:r>
              <a:rPr lang="en-GB" sz="2000" dirty="0" smtClean="0"/>
              <a:t>Spend more on LE &amp; Punishment</a:t>
            </a:r>
            <a:endParaRPr lang="en-GB" sz="2000" dirty="0"/>
          </a:p>
        </p:txBody>
      </p:sp>
      <p:pic>
        <p:nvPicPr>
          <p:cNvPr id="12" name="Picture 2" descr="http://m.gmgrd.co.uk/sbres/626.$plit/C_67_article_2031847_body_articleblock_0_bodyimage.jpg?10%2F07%2F2008%2013%3A02%3A55%3A77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5605232"/>
            <a:ext cx="1259704" cy="12597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Title 3"/>
          <p:cNvSpPr>
            <a:spLocks noGrp="1"/>
          </p:cNvSpPr>
          <p:nvPr>
            <p:ph type="title"/>
          </p:nvPr>
        </p:nvSpPr>
        <p:spPr>
          <a:xfrm>
            <a:off x="457200" y="155448"/>
            <a:ext cx="8229600" cy="1252728"/>
          </a:xfrm>
        </p:spPr>
        <p:txBody>
          <a:bodyPr>
            <a:noAutofit/>
          </a:bodyPr>
          <a:lstStyle/>
          <a:p>
            <a:r>
              <a:rPr lang="en-GB" sz="2800" dirty="0" smtClean="0">
                <a:solidFill>
                  <a:srgbClr val="FFC800"/>
                </a:solidFill>
              </a:rPr>
              <a:t>GCC: </a:t>
            </a:r>
            <a:r>
              <a:rPr lang="en-GB" sz="3200" dirty="0" smtClean="0">
                <a:solidFill>
                  <a:srgbClr val="FFC800"/>
                </a:solidFill>
              </a:rPr>
              <a:t>Dissemination</a:t>
            </a:r>
            <a:r>
              <a:rPr lang="en-GB" sz="3200" dirty="0">
                <a:solidFill>
                  <a:srgbClr val="FFC800"/>
                </a:solidFill>
              </a:rPr>
              <a:t>:  </a:t>
            </a:r>
            <a:r>
              <a:rPr lang="en-GB" sz="4000" dirty="0" err="1" smtClean="0">
                <a:solidFill>
                  <a:srgbClr val="FFC800"/>
                </a:solidFill>
              </a:rPr>
              <a:t>CyberCrime</a:t>
            </a:r>
            <a:endParaRPr lang="en-GB" sz="4000" dirty="0">
              <a:solidFill>
                <a:srgbClr val="FFC800"/>
              </a:solidFill>
            </a:endParaRPr>
          </a:p>
        </p:txBody>
      </p:sp>
    </p:spTree>
    <p:extLst>
      <p:ext uri="{BB962C8B-B14F-4D97-AF65-F5344CB8AC3E}">
        <p14:creationId xmlns:p14="http://schemas.microsoft.com/office/powerpoint/2010/main" val="1705262046"/>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1500"/>
                                        <p:tgtEl>
                                          <p:spTgt spid="13">
                                            <p:txEl>
                                              <p:pRg st="1" end="1"/>
                                            </p:tx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left)">
                                      <p:cBhvr>
                                        <p:cTn id="11" dur="1500"/>
                                        <p:tgtEl>
                                          <p:spTgt spid="13">
                                            <p:txEl>
                                              <p:pRg st="2" end="2"/>
                                            </p:txEl>
                                          </p:spTgt>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wipe(up)">
                                      <p:cBhvr>
                                        <p:cTn id="15" dur="1500"/>
                                        <p:tgtEl>
                                          <p:spTgt spid="13">
                                            <p:txEl>
                                              <p:pRg st="3" end="3"/>
                                            </p:txEl>
                                          </p:spTgt>
                                        </p:tgtEl>
                                      </p:cBhvr>
                                    </p:animEffect>
                                  </p:childTnLst>
                                </p:cTn>
                              </p:par>
                            </p:childTnLst>
                          </p:cTn>
                        </p:par>
                        <p:par>
                          <p:cTn id="16" fill="hold">
                            <p:stCondLst>
                              <p:cond delay="4500"/>
                            </p:stCondLst>
                            <p:childTnLst>
                              <p:par>
                                <p:cTn id="17" presetID="22" presetClass="entr" presetSubtype="1" fill="hold" grpId="0"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up)">
                                      <p:cBhvr>
                                        <p:cTn id="19" dur="1500"/>
                                        <p:tgtEl>
                                          <p:spTgt spid="13">
                                            <p:txEl>
                                              <p:pRg st="4" end="4"/>
                                            </p:txEl>
                                          </p:spTgt>
                                        </p:tgtEl>
                                      </p:cBhvr>
                                    </p:animEffect>
                                  </p:childTnLst>
                                </p:cTn>
                              </p:par>
                            </p:childTnLst>
                          </p:cTn>
                        </p:par>
                        <p:par>
                          <p:cTn id="20" fill="hold">
                            <p:stCondLst>
                              <p:cond delay="6000"/>
                            </p:stCondLst>
                            <p:childTnLst>
                              <p:par>
                                <p:cTn id="21" presetID="22" presetClass="entr" presetSubtype="1" fill="hold" grpId="0" nodeType="after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wipe(up)">
                                      <p:cBhvr>
                                        <p:cTn id="23" dur="1500"/>
                                        <p:tgtEl>
                                          <p:spTgt spid="13">
                                            <p:txEl>
                                              <p:pRg st="5" end="5"/>
                                            </p:txEl>
                                          </p:spTgt>
                                        </p:tgtEl>
                                      </p:cBhvr>
                                    </p:animEffect>
                                  </p:childTnLst>
                                </p:cTn>
                              </p:par>
                            </p:childTnLst>
                          </p:cTn>
                        </p:par>
                        <p:par>
                          <p:cTn id="24" fill="hold">
                            <p:stCondLst>
                              <p:cond delay="7500"/>
                            </p:stCondLst>
                            <p:childTnLst>
                              <p:par>
                                <p:cTn id="25" presetID="22" presetClass="entr" presetSubtype="8" fill="hold" grpId="0" nodeType="after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left)">
                                      <p:cBhvr>
                                        <p:cTn id="27" dur="1500"/>
                                        <p:tgtEl>
                                          <p:spTgt spid="13">
                                            <p:txEl>
                                              <p:pRg st="6" end="6"/>
                                            </p:txEl>
                                          </p:spTgt>
                                        </p:tgtEl>
                                      </p:cBhvr>
                                    </p:animEffect>
                                  </p:childTnLst>
                                </p:cTn>
                              </p:par>
                            </p:childTnLst>
                          </p:cTn>
                        </p:par>
                        <p:par>
                          <p:cTn id="28" fill="hold">
                            <p:stCondLst>
                              <p:cond delay="9000"/>
                            </p:stCondLst>
                            <p:childTnLst>
                              <p:par>
                                <p:cTn id="29" presetID="22" presetClass="entr" presetSubtype="1" fill="hold" grpId="0" nodeType="after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Effect transition="in" filter="wipe(up)">
                                      <p:cBhvr>
                                        <p:cTn id="31" dur="1500"/>
                                        <p:tgtEl>
                                          <p:spTgt spid="13">
                                            <p:txEl>
                                              <p:pRg st="7" end="7"/>
                                            </p:txEl>
                                          </p:spTgt>
                                        </p:tgtEl>
                                      </p:cBhvr>
                                    </p:animEffect>
                                  </p:childTnLst>
                                </p:cTn>
                              </p:par>
                            </p:childTnLst>
                          </p:cTn>
                        </p:par>
                        <p:par>
                          <p:cTn id="32" fill="hold">
                            <p:stCondLst>
                              <p:cond delay="10500"/>
                            </p:stCondLst>
                            <p:childTnLst>
                              <p:par>
                                <p:cTn id="33" presetID="22" presetClass="entr" presetSubtype="1" fill="hold" grpId="0" nodeType="after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Effect transition="in" filter="wipe(up)">
                                      <p:cBhvr>
                                        <p:cTn id="35" dur="1500"/>
                                        <p:tgtEl>
                                          <p:spTgt spid="13">
                                            <p:txEl>
                                              <p:pRg st="8" end="8"/>
                                            </p:txEl>
                                          </p:spTgt>
                                        </p:tgtEl>
                                      </p:cBhvr>
                                    </p:animEffect>
                                  </p:childTnLst>
                                </p:cTn>
                              </p:par>
                            </p:childTnLst>
                          </p:cTn>
                        </p:par>
                        <p:par>
                          <p:cTn id="36" fill="hold">
                            <p:stCondLst>
                              <p:cond delay="120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274638"/>
            <a:ext cx="8569325" cy="850900"/>
          </a:xfrm>
        </p:spPr>
        <p:txBody>
          <a:bodyPr rtlCol="0">
            <a:normAutofit/>
          </a:bodyPr>
          <a:lstStyle/>
          <a:p>
            <a:pPr eaLnBrk="1" fontAlgn="auto" hangingPunct="1">
              <a:spcAft>
                <a:spcPts val="0"/>
              </a:spcAft>
              <a:defRPr/>
            </a:pPr>
            <a:r>
              <a:rPr lang="en-US" sz="3200" dirty="0">
                <a:effectLst>
                  <a:outerShdw blurRad="38100" dist="38100" dir="2700000" algn="tl">
                    <a:srgbClr val="000000">
                      <a:alpha val="43137"/>
                    </a:srgbClr>
                  </a:outerShdw>
                </a:effectLst>
              </a:rPr>
              <a:t>Intrusion detection for embedded devices </a:t>
            </a:r>
          </a:p>
        </p:txBody>
      </p:sp>
      <p:sp>
        <p:nvSpPr>
          <p:cNvPr id="3" name="Content Placeholder 2"/>
          <p:cNvSpPr>
            <a:spLocks noGrp="1"/>
          </p:cNvSpPr>
          <p:nvPr>
            <p:ph idx="1"/>
          </p:nvPr>
        </p:nvSpPr>
        <p:spPr>
          <a:xfrm>
            <a:off x="457200" y="1522413"/>
            <a:ext cx="8507413" cy="5183187"/>
          </a:xfrm>
        </p:spPr>
        <p:txBody>
          <a:bodyPr rtlCol="0">
            <a:normAutofit fontScale="55000" lnSpcReduction="20000"/>
          </a:bodyPr>
          <a:lstStyle/>
          <a:p>
            <a:pPr eaLnBrk="1" fontAlgn="auto" hangingPunct="1">
              <a:lnSpc>
                <a:spcPts val="3200"/>
              </a:lnSpc>
              <a:spcBef>
                <a:spcPts val="1200"/>
              </a:spcBef>
              <a:spcAft>
                <a:spcPts val="600"/>
              </a:spcAft>
              <a:buFont typeface="Wingdings" pitchFamily="2" charset="2"/>
              <a:buChar char="§"/>
              <a:defRPr/>
            </a:pPr>
            <a:r>
              <a:rPr lang="en-US" sz="5000" b="1" dirty="0" smtClean="0"/>
              <a:t>We have designed and developed </a:t>
            </a:r>
            <a:r>
              <a:rPr lang="en-US" sz="5000" b="1" dirty="0" smtClean="0">
                <a:solidFill>
                  <a:srgbClr val="C00000"/>
                </a:solidFill>
              </a:rPr>
              <a:t>lightweight detection engines</a:t>
            </a:r>
            <a:r>
              <a:rPr lang="en-US" sz="5000" b="1" dirty="0" smtClean="0"/>
              <a:t>, using </a:t>
            </a:r>
            <a:r>
              <a:rPr lang="en-US" sz="5000" b="1" dirty="0" smtClean="0">
                <a:solidFill>
                  <a:srgbClr val="C00000"/>
                </a:solidFill>
              </a:rPr>
              <a:t>artificial intelligence</a:t>
            </a:r>
            <a:r>
              <a:rPr lang="en-US" sz="5000" b="1" dirty="0" smtClean="0">
                <a:solidFill>
                  <a:srgbClr val="002060"/>
                </a:solidFill>
              </a:rPr>
              <a:t>  </a:t>
            </a:r>
            <a:r>
              <a:rPr lang="en-US" sz="5000" b="1" dirty="0" smtClean="0"/>
              <a:t>and</a:t>
            </a:r>
            <a:r>
              <a:rPr lang="en-US" sz="5000" b="1" dirty="0" smtClean="0">
                <a:solidFill>
                  <a:srgbClr val="002060"/>
                </a:solidFill>
              </a:rPr>
              <a:t> </a:t>
            </a:r>
            <a:r>
              <a:rPr lang="en-US" sz="5000" b="1" dirty="0" smtClean="0">
                <a:solidFill>
                  <a:srgbClr val="C00000"/>
                </a:solidFill>
              </a:rPr>
              <a:t>specification </a:t>
            </a:r>
            <a:r>
              <a:rPr lang="en-US" sz="5000" b="1" dirty="0" smtClean="0"/>
              <a:t>techniques</a:t>
            </a:r>
          </a:p>
          <a:p>
            <a:pPr eaLnBrk="1" fontAlgn="auto" hangingPunct="1">
              <a:lnSpc>
                <a:spcPts val="3200"/>
              </a:lnSpc>
              <a:spcBef>
                <a:spcPts val="1200"/>
              </a:spcBef>
              <a:spcAft>
                <a:spcPts val="600"/>
              </a:spcAft>
              <a:buFont typeface="Wingdings" pitchFamily="2" charset="2"/>
              <a:buChar char="§"/>
              <a:defRPr/>
            </a:pPr>
            <a:r>
              <a:rPr lang="en-US" sz="5000" b="1" u="sng" dirty="0" smtClean="0">
                <a:solidFill>
                  <a:srgbClr val="0070C0"/>
                </a:solidFill>
              </a:rPr>
              <a:t>Innovation:</a:t>
            </a:r>
            <a:r>
              <a:rPr lang="en-US" sz="5000" b="1" dirty="0" smtClean="0">
                <a:solidFill>
                  <a:srgbClr val="002060"/>
                </a:solidFill>
              </a:rPr>
              <a:t> </a:t>
            </a:r>
            <a:r>
              <a:rPr lang="en-US" sz="5000" b="1" dirty="0" smtClean="0"/>
              <a:t>they can be applied on devices with </a:t>
            </a:r>
            <a:r>
              <a:rPr lang="en-US" sz="5000" b="1" dirty="0" smtClean="0">
                <a:solidFill>
                  <a:srgbClr val="C00000"/>
                </a:solidFill>
              </a:rPr>
              <a:t>limited capabilities  </a:t>
            </a:r>
          </a:p>
          <a:p>
            <a:pPr lvl="1" eaLnBrk="1" fontAlgn="auto" hangingPunct="1">
              <a:lnSpc>
                <a:spcPts val="3200"/>
              </a:lnSpc>
              <a:spcBef>
                <a:spcPts val="1200"/>
              </a:spcBef>
              <a:spcAft>
                <a:spcPts val="600"/>
              </a:spcAft>
              <a:buClr>
                <a:schemeClr val="tx1">
                  <a:lumMod val="95000"/>
                  <a:lumOff val="5000"/>
                </a:schemeClr>
              </a:buClr>
              <a:buFont typeface="Arial" pitchFamily="34" charset="0"/>
              <a:buChar char="–"/>
              <a:defRPr/>
            </a:pPr>
            <a:r>
              <a:rPr lang="en-US" sz="4500" b="1" dirty="0" smtClean="0"/>
              <a:t>Mobile ad hoc networks,</a:t>
            </a:r>
            <a:r>
              <a:rPr lang="en-US" sz="4500" b="1" dirty="0" smtClean="0">
                <a:solidFill>
                  <a:srgbClr val="002060"/>
                </a:solidFill>
              </a:rPr>
              <a:t> </a:t>
            </a:r>
            <a:r>
              <a:rPr lang="en-US" sz="4500" b="1" dirty="0" smtClean="0">
                <a:solidFill>
                  <a:srgbClr val="0070C0"/>
                </a:solidFill>
              </a:rPr>
              <a:t>Internet of Things</a:t>
            </a:r>
            <a:r>
              <a:rPr lang="en-US" sz="4500" b="1" dirty="0" smtClean="0"/>
              <a:t>, sensor networks,</a:t>
            </a:r>
            <a:r>
              <a:rPr lang="en-US" sz="4500" b="1" dirty="0" smtClean="0">
                <a:solidFill>
                  <a:srgbClr val="002060"/>
                </a:solidFill>
              </a:rPr>
              <a:t> </a:t>
            </a:r>
            <a:r>
              <a:rPr lang="en-US" sz="4500" b="1" dirty="0" smtClean="0">
                <a:solidFill>
                  <a:srgbClr val="C00000"/>
                </a:solidFill>
              </a:rPr>
              <a:t>smart meters</a:t>
            </a:r>
            <a:r>
              <a:rPr lang="en-US" sz="4500" b="1" dirty="0" smtClean="0"/>
              <a:t>, etc.</a:t>
            </a:r>
          </a:p>
          <a:p>
            <a:pPr lvl="1" eaLnBrk="1" fontAlgn="auto" hangingPunct="1">
              <a:lnSpc>
                <a:spcPts val="3200"/>
              </a:lnSpc>
              <a:spcBef>
                <a:spcPts val="1200"/>
              </a:spcBef>
              <a:spcAft>
                <a:spcPts val="600"/>
              </a:spcAft>
              <a:buClr>
                <a:schemeClr val="tx1">
                  <a:lumMod val="95000"/>
                  <a:lumOff val="5000"/>
                </a:schemeClr>
              </a:buClr>
              <a:buFont typeface="Arial" pitchFamily="34" charset="0"/>
              <a:buChar char="–"/>
              <a:defRPr/>
            </a:pPr>
            <a:r>
              <a:rPr lang="en-US" sz="4500" b="1" dirty="0" smtClean="0"/>
              <a:t>They present </a:t>
            </a:r>
            <a:r>
              <a:rPr lang="en-US" sz="4500" b="1" dirty="0" smtClean="0">
                <a:solidFill>
                  <a:srgbClr val="0070C0"/>
                </a:solidFill>
              </a:rPr>
              <a:t>low false </a:t>
            </a:r>
            <a:r>
              <a:rPr lang="en-US" sz="4500" b="1" dirty="0" smtClean="0">
                <a:solidFill>
                  <a:srgbClr val="C00000"/>
                </a:solidFill>
              </a:rPr>
              <a:t>positives</a:t>
            </a:r>
            <a:r>
              <a:rPr lang="en-US" sz="4500" b="1" dirty="0" smtClean="0">
                <a:solidFill>
                  <a:srgbClr val="002060"/>
                </a:solidFill>
              </a:rPr>
              <a:t> </a:t>
            </a:r>
            <a:r>
              <a:rPr lang="en-US" sz="4500" b="1" dirty="0" smtClean="0"/>
              <a:t>and</a:t>
            </a:r>
            <a:r>
              <a:rPr lang="en-US" sz="4500" b="1" dirty="0" smtClean="0">
                <a:solidFill>
                  <a:srgbClr val="002060"/>
                </a:solidFill>
              </a:rPr>
              <a:t> </a:t>
            </a:r>
            <a:r>
              <a:rPr lang="en-US" sz="4500" b="1" dirty="0" smtClean="0">
                <a:solidFill>
                  <a:srgbClr val="C00000"/>
                </a:solidFill>
              </a:rPr>
              <a:t>negatives  </a:t>
            </a:r>
            <a:r>
              <a:rPr lang="en-US" sz="4500" b="1" dirty="0" smtClean="0">
                <a:solidFill>
                  <a:srgbClr val="002060"/>
                </a:solidFill>
              </a:rPr>
              <a:t> </a:t>
            </a:r>
          </a:p>
          <a:p>
            <a:pPr eaLnBrk="1" fontAlgn="auto" hangingPunct="1">
              <a:lnSpc>
                <a:spcPts val="3200"/>
              </a:lnSpc>
              <a:spcBef>
                <a:spcPts val="1200"/>
              </a:spcBef>
              <a:spcAft>
                <a:spcPts val="600"/>
              </a:spcAft>
              <a:buFont typeface="Wingdings" pitchFamily="2" charset="2"/>
              <a:buChar char="§"/>
              <a:defRPr/>
            </a:pPr>
            <a:r>
              <a:rPr lang="en-US" sz="5000" b="1" dirty="0" smtClean="0"/>
              <a:t>We have also designed and developed </a:t>
            </a:r>
            <a:r>
              <a:rPr lang="en-US" sz="5000" b="1" dirty="0" smtClean="0">
                <a:solidFill>
                  <a:srgbClr val="C00000"/>
                </a:solidFill>
              </a:rPr>
              <a:t>attestation techniques </a:t>
            </a:r>
            <a:r>
              <a:rPr lang="en-US" sz="5000" b="1" dirty="0" smtClean="0"/>
              <a:t>and</a:t>
            </a:r>
            <a:r>
              <a:rPr lang="en-US" sz="5000" b="1" dirty="0" smtClean="0">
                <a:solidFill>
                  <a:srgbClr val="002060"/>
                </a:solidFill>
              </a:rPr>
              <a:t> </a:t>
            </a:r>
            <a:r>
              <a:rPr lang="en-US" sz="5000" b="1" dirty="0" smtClean="0">
                <a:solidFill>
                  <a:srgbClr val="C00000"/>
                </a:solidFill>
              </a:rPr>
              <a:t>trusted computation </a:t>
            </a:r>
            <a:r>
              <a:rPr lang="en-US" sz="5000" b="1" dirty="0" smtClean="0"/>
              <a:t>environments </a:t>
            </a:r>
            <a:endParaRPr lang="en-US" sz="5000" b="1" dirty="0"/>
          </a:p>
        </p:txBody>
      </p:sp>
    </p:spTree>
    <p:extLst>
      <p:ext uri="{BB962C8B-B14F-4D97-AF65-F5344CB8AC3E}">
        <p14:creationId xmlns:p14="http://schemas.microsoft.com/office/powerpoint/2010/main" val="198023230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274638"/>
            <a:ext cx="8569325" cy="850900"/>
          </a:xfrm>
        </p:spPr>
        <p:txBody>
          <a:bodyPr rtlCol="0">
            <a:normAutofit/>
          </a:bodyPr>
          <a:lstStyle/>
          <a:p>
            <a:pPr eaLnBrk="1" fontAlgn="auto" hangingPunct="1">
              <a:spcAft>
                <a:spcPts val="0"/>
              </a:spcAft>
              <a:defRPr/>
            </a:pPr>
            <a:r>
              <a:rPr lang="en-US" sz="3200" dirty="0">
                <a:effectLst>
                  <a:outerShdw blurRad="38100" dist="38100" dir="2700000" algn="tl">
                    <a:srgbClr val="000000">
                      <a:alpha val="43137"/>
                    </a:srgbClr>
                  </a:outerShdw>
                </a:effectLst>
              </a:rPr>
              <a:t>Intrusion detection for embedded devices </a:t>
            </a:r>
          </a:p>
        </p:txBody>
      </p:sp>
      <p:sp>
        <p:nvSpPr>
          <p:cNvPr id="3" name="Content Placeholder 2"/>
          <p:cNvSpPr>
            <a:spLocks noGrp="1"/>
          </p:cNvSpPr>
          <p:nvPr>
            <p:ph idx="1"/>
          </p:nvPr>
        </p:nvSpPr>
        <p:spPr>
          <a:xfrm>
            <a:off x="457200" y="1503363"/>
            <a:ext cx="8507413" cy="935037"/>
          </a:xfrm>
        </p:spPr>
        <p:txBody>
          <a:bodyPr rtlCol="0">
            <a:noAutofit/>
          </a:bodyPr>
          <a:lstStyle/>
          <a:p>
            <a:pPr eaLnBrk="1" fontAlgn="auto" hangingPunct="1">
              <a:lnSpc>
                <a:spcPts val="3200"/>
              </a:lnSpc>
              <a:spcBef>
                <a:spcPts val="1200"/>
              </a:spcBef>
              <a:spcAft>
                <a:spcPts val="600"/>
              </a:spcAft>
              <a:buFont typeface="Wingdings" pitchFamily="2" charset="2"/>
              <a:buChar char="§"/>
              <a:defRPr/>
            </a:pPr>
            <a:r>
              <a:rPr lang="en-US" sz="2000" b="1" dirty="0" smtClean="0"/>
              <a:t>We have also designed and developed</a:t>
            </a:r>
            <a:r>
              <a:rPr lang="en-US" sz="2000" b="1" dirty="0" smtClean="0">
                <a:solidFill>
                  <a:srgbClr val="002060"/>
                </a:solidFill>
              </a:rPr>
              <a:t> </a:t>
            </a:r>
            <a:r>
              <a:rPr lang="en-US" sz="2000" b="1" dirty="0" smtClean="0">
                <a:solidFill>
                  <a:srgbClr val="C00000"/>
                </a:solidFill>
              </a:rPr>
              <a:t>attestation techniques </a:t>
            </a:r>
            <a:r>
              <a:rPr lang="en-US" sz="2000" b="1" dirty="0" smtClean="0"/>
              <a:t>and</a:t>
            </a:r>
            <a:r>
              <a:rPr lang="en-US" sz="2000" b="1" dirty="0" smtClean="0">
                <a:solidFill>
                  <a:srgbClr val="002060"/>
                </a:solidFill>
              </a:rPr>
              <a:t> </a:t>
            </a:r>
            <a:r>
              <a:rPr lang="en-US" sz="2000" b="1" dirty="0" smtClean="0">
                <a:solidFill>
                  <a:srgbClr val="C00000"/>
                </a:solidFill>
              </a:rPr>
              <a:t>trusted computation </a:t>
            </a:r>
            <a:r>
              <a:rPr lang="en-US" sz="2000" b="1" dirty="0" smtClean="0"/>
              <a:t>environments </a:t>
            </a:r>
            <a:endParaRPr lang="en-US" sz="2000" b="1" dirty="0"/>
          </a:p>
        </p:txBody>
      </p:sp>
      <p:sp>
        <p:nvSpPr>
          <p:cNvPr id="102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aphicFrame>
        <p:nvGraphicFramePr>
          <p:cNvPr id="1026" name="Object 1"/>
          <p:cNvGraphicFramePr>
            <a:graphicFrameLocks noChangeAspect="1"/>
          </p:cNvGraphicFramePr>
          <p:nvPr/>
        </p:nvGraphicFramePr>
        <p:xfrm>
          <a:off x="684213" y="2492375"/>
          <a:ext cx="7789862" cy="3852863"/>
        </p:xfrm>
        <a:graphic>
          <a:graphicData uri="http://schemas.openxmlformats.org/presentationml/2006/ole">
            <mc:AlternateContent xmlns:mc="http://schemas.openxmlformats.org/markup-compatibility/2006">
              <mc:Choice xmlns:v="urn:schemas-microsoft-com:vml" Requires="v">
                <p:oleObj spid="_x0000_s3078" r:id="rId3" imgW="6869751" imgH="3396330" progId="Visio.Drawing.11">
                  <p:embed/>
                </p:oleObj>
              </mc:Choice>
              <mc:Fallback>
                <p:oleObj r:id="rId3" imgW="6869751" imgH="339633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492375"/>
                        <a:ext cx="7789862" cy="3852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312363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274638"/>
            <a:ext cx="8569325" cy="850900"/>
          </a:xfrm>
        </p:spPr>
        <p:txBody>
          <a:bodyPr rtlCol="0">
            <a:normAutofit/>
          </a:bodyPr>
          <a:lstStyle/>
          <a:p>
            <a:pPr eaLnBrk="1" fontAlgn="auto" hangingPunct="1">
              <a:spcAft>
                <a:spcPts val="0"/>
              </a:spcAft>
              <a:defRPr/>
            </a:pPr>
            <a:r>
              <a:rPr lang="en-US" sz="3200" dirty="0">
                <a:effectLst>
                  <a:outerShdw blurRad="38100" dist="38100" dir="2700000" algn="tl">
                    <a:srgbClr val="000000">
                      <a:alpha val="43137"/>
                    </a:srgbClr>
                  </a:outerShdw>
                </a:effectLst>
              </a:rPr>
              <a:t>Intrusion detection for embedded devices </a:t>
            </a:r>
          </a:p>
        </p:txBody>
      </p:sp>
      <p:pic>
        <p:nvPicPr>
          <p:cNvPr id="19459" name="4 - Εικόνα" descr="Graph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1989138"/>
            <a:ext cx="4895851"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5 - Εικόνα" descr="Y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2060575"/>
            <a:ext cx="4249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09252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188913"/>
            <a:ext cx="8229600" cy="936625"/>
          </a:xfrm>
        </p:spPr>
        <p:txBody>
          <a:bodyPr>
            <a:normAutofit/>
          </a:bodyPr>
          <a:lstStyle/>
          <a:p>
            <a:pPr eaLnBrk="1" hangingPunct="1"/>
            <a:r>
              <a:rPr lang="en-US" sz="3600" dirty="0">
                <a:effectLst>
                  <a:outerShdw blurRad="38100" dist="38100" dir="2700000" algn="tl">
                    <a:srgbClr val="000000">
                      <a:alpha val="43137"/>
                    </a:srgbClr>
                  </a:outerShdw>
                </a:effectLst>
              </a:rPr>
              <a:t>Biometric authentication</a:t>
            </a:r>
          </a:p>
        </p:txBody>
      </p:sp>
      <p:sp>
        <p:nvSpPr>
          <p:cNvPr id="3" name="Content Placeholder 2"/>
          <p:cNvSpPr>
            <a:spLocks noGrp="1"/>
          </p:cNvSpPr>
          <p:nvPr>
            <p:ph idx="1"/>
          </p:nvPr>
        </p:nvSpPr>
        <p:spPr>
          <a:xfrm>
            <a:off x="457200" y="1509713"/>
            <a:ext cx="8507413" cy="4967287"/>
          </a:xfrm>
        </p:spPr>
        <p:txBody>
          <a:bodyPr rtlCol="0">
            <a:noAutofit/>
          </a:bodyPr>
          <a:lstStyle/>
          <a:p>
            <a:pPr eaLnBrk="1" fontAlgn="auto" hangingPunct="1">
              <a:lnSpc>
                <a:spcPts val="2900"/>
              </a:lnSpc>
              <a:spcBef>
                <a:spcPts val="600"/>
              </a:spcBef>
              <a:spcAft>
                <a:spcPts val="600"/>
              </a:spcAft>
              <a:buFont typeface="Wingdings" pitchFamily="2" charset="2"/>
              <a:buChar char="§"/>
              <a:defRPr/>
            </a:pPr>
            <a:r>
              <a:rPr lang="en-US" sz="2800" b="1" dirty="0" smtClean="0"/>
              <a:t>We have designed and developed </a:t>
            </a:r>
            <a:r>
              <a:rPr lang="en-US" sz="2800" b="1" dirty="0" smtClean="0">
                <a:solidFill>
                  <a:srgbClr val="0070C0"/>
                </a:solidFill>
              </a:rPr>
              <a:t>mechanisms </a:t>
            </a:r>
            <a:r>
              <a:rPr lang="en-US" sz="2800" b="1" dirty="0" smtClean="0"/>
              <a:t>and</a:t>
            </a:r>
            <a:r>
              <a:rPr lang="en-US" sz="2800" b="1" dirty="0" smtClean="0">
                <a:solidFill>
                  <a:srgbClr val="002060"/>
                </a:solidFill>
              </a:rPr>
              <a:t> </a:t>
            </a:r>
            <a:r>
              <a:rPr lang="en-US" sz="2800" b="1" dirty="0" smtClean="0">
                <a:solidFill>
                  <a:srgbClr val="0070C0"/>
                </a:solidFill>
              </a:rPr>
              <a:t>algorithms </a:t>
            </a:r>
            <a:r>
              <a:rPr lang="en-US" sz="2800" b="1" dirty="0" smtClean="0"/>
              <a:t>for</a:t>
            </a:r>
            <a:r>
              <a:rPr lang="en-US" sz="2800" b="1" dirty="0" smtClean="0">
                <a:solidFill>
                  <a:srgbClr val="002060"/>
                </a:solidFill>
              </a:rPr>
              <a:t> </a:t>
            </a:r>
            <a:r>
              <a:rPr lang="en-US" sz="2800" b="1" dirty="0" smtClean="0">
                <a:solidFill>
                  <a:srgbClr val="C00000"/>
                </a:solidFill>
              </a:rPr>
              <a:t>protecting biometric data transmission </a:t>
            </a:r>
            <a:r>
              <a:rPr lang="en-US" sz="2800" b="1" dirty="0" smtClean="0"/>
              <a:t>and</a:t>
            </a:r>
            <a:r>
              <a:rPr lang="en-US" sz="2800" b="1" dirty="0" smtClean="0">
                <a:solidFill>
                  <a:srgbClr val="002060"/>
                </a:solidFill>
              </a:rPr>
              <a:t> </a:t>
            </a:r>
            <a:r>
              <a:rPr lang="en-US" sz="2800" b="1" dirty="0" smtClean="0">
                <a:solidFill>
                  <a:srgbClr val="C00000"/>
                </a:solidFill>
              </a:rPr>
              <a:t>storage</a:t>
            </a:r>
          </a:p>
          <a:p>
            <a:pPr lvl="1" eaLnBrk="1" fontAlgn="auto" hangingPunct="1">
              <a:lnSpc>
                <a:spcPts val="2900"/>
              </a:lnSpc>
              <a:spcBef>
                <a:spcPts val="600"/>
              </a:spcBef>
              <a:spcAft>
                <a:spcPts val="600"/>
              </a:spcAft>
              <a:buClr>
                <a:schemeClr val="tx1"/>
              </a:buClr>
              <a:buFont typeface="Arial" pitchFamily="34" charset="0"/>
              <a:buChar char="–"/>
              <a:defRPr/>
            </a:pPr>
            <a:r>
              <a:rPr lang="en-US" b="1" dirty="0" smtClean="0"/>
              <a:t>Fingerprints, </a:t>
            </a:r>
            <a:r>
              <a:rPr lang="en-US" b="1" dirty="0" smtClean="0">
                <a:solidFill>
                  <a:srgbClr val="C00000"/>
                </a:solidFill>
              </a:rPr>
              <a:t>iris,</a:t>
            </a:r>
            <a:r>
              <a:rPr lang="en-US" b="1" dirty="0" smtClean="0">
                <a:solidFill>
                  <a:srgbClr val="002060"/>
                </a:solidFill>
              </a:rPr>
              <a:t> </a:t>
            </a:r>
            <a:r>
              <a:rPr lang="en-US" b="1" dirty="0" smtClean="0">
                <a:solidFill>
                  <a:srgbClr val="0070C0"/>
                </a:solidFill>
              </a:rPr>
              <a:t>face geometry, </a:t>
            </a:r>
            <a:r>
              <a:rPr lang="en-US" b="1" dirty="0" smtClean="0">
                <a:solidFill>
                  <a:srgbClr val="C00000"/>
                </a:solidFill>
              </a:rPr>
              <a:t>walking, </a:t>
            </a:r>
            <a:r>
              <a:rPr lang="en-US" b="1" dirty="0" smtClean="0"/>
              <a:t>etc.</a:t>
            </a:r>
          </a:p>
          <a:p>
            <a:pPr eaLnBrk="1" fontAlgn="auto" hangingPunct="1">
              <a:lnSpc>
                <a:spcPts val="2900"/>
              </a:lnSpc>
              <a:spcBef>
                <a:spcPts val="1200"/>
              </a:spcBef>
              <a:spcAft>
                <a:spcPts val="600"/>
              </a:spcAft>
              <a:buFont typeface="Wingdings" pitchFamily="2" charset="2"/>
              <a:buChar char="§"/>
              <a:defRPr/>
            </a:pPr>
            <a:r>
              <a:rPr lang="en-US" sz="2800" b="1" dirty="0" smtClean="0"/>
              <a:t>They can be used for </a:t>
            </a:r>
            <a:r>
              <a:rPr lang="en-US" sz="2800" b="1" dirty="0" smtClean="0">
                <a:solidFill>
                  <a:srgbClr val="C00000"/>
                </a:solidFill>
              </a:rPr>
              <a:t>users’ authentication </a:t>
            </a:r>
            <a:r>
              <a:rPr lang="en-US" sz="2800" b="1" dirty="0" smtClean="0"/>
              <a:t>in</a:t>
            </a:r>
            <a:r>
              <a:rPr lang="en-US" sz="2800" b="1" dirty="0" smtClean="0">
                <a:solidFill>
                  <a:srgbClr val="002060"/>
                </a:solidFill>
              </a:rPr>
              <a:t> </a:t>
            </a:r>
            <a:r>
              <a:rPr lang="en-US" sz="2800" b="1" dirty="0" smtClean="0"/>
              <a:t>controlled environments</a:t>
            </a:r>
          </a:p>
          <a:p>
            <a:pPr eaLnBrk="1" fontAlgn="auto" hangingPunct="1">
              <a:lnSpc>
                <a:spcPts val="2900"/>
              </a:lnSpc>
              <a:spcBef>
                <a:spcPts val="1200"/>
              </a:spcBef>
              <a:spcAft>
                <a:spcPts val="600"/>
              </a:spcAft>
              <a:buFont typeface="Wingdings" pitchFamily="2" charset="2"/>
              <a:buChar char="§"/>
              <a:defRPr/>
            </a:pPr>
            <a:r>
              <a:rPr lang="en-US" sz="2800" b="1" u="sng" dirty="0" smtClean="0">
                <a:solidFill>
                  <a:srgbClr val="0070C0"/>
                </a:solidFill>
              </a:rPr>
              <a:t>Innovations:</a:t>
            </a:r>
            <a:r>
              <a:rPr lang="en-US" sz="2800" b="1" dirty="0" smtClean="0">
                <a:solidFill>
                  <a:srgbClr val="C00000"/>
                </a:solidFill>
              </a:rPr>
              <a:t> </a:t>
            </a:r>
          </a:p>
          <a:p>
            <a:pPr lvl="1" eaLnBrk="1" fontAlgn="auto" hangingPunct="1">
              <a:lnSpc>
                <a:spcPts val="2900"/>
              </a:lnSpc>
              <a:spcBef>
                <a:spcPts val="600"/>
              </a:spcBef>
              <a:spcAft>
                <a:spcPts val="600"/>
              </a:spcAft>
              <a:buClr>
                <a:schemeClr val="tx1"/>
              </a:buClr>
              <a:buFont typeface="Arial" pitchFamily="34" charset="0"/>
              <a:buChar char="–"/>
              <a:defRPr/>
            </a:pPr>
            <a:r>
              <a:rPr lang="en-US" b="1" dirty="0" smtClean="0"/>
              <a:t>Process</a:t>
            </a:r>
            <a:r>
              <a:rPr lang="en-US" b="1" dirty="0" smtClean="0">
                <a:solidFill>
                  <a:srgbClr val="002060"/>
                </a:solidFill>
              </a:rPr>
              <a:t> </a:t>
            </a:r>
            <a:r>
              <a:rPr lang="en-US" b="1" dirty="0" smtClean="0">
                <a:solidFill>
                  <a:srgbClr val="C00000"/>
                </a:solidFill>
              </a:rPr>
              <a:t>multi-modal biometrics </a:t>
            </a:r>
          </a:p>
          <a:p>
            <a:pPr lvl="1" eaLnBrk="1" fontAlgn="auto" hangingPunct="1">
              <a:lnSpc>
                <a:spcPts val="2900"/>
              </a:lnSpc>
              <a:spcBef>
                <a:spcPts val="600"/>
              </a:spcBef>
              <a:spcAft>
                <a:spcPts val="600"/>
              </a:spcAft>
              <a:buClr>
                <a:schemeClr val="tx1"/>
              </a:buClr>
              <a:buFont typeface="Arial" pitchFamily="34" charset="0"/>
              <a:buChar char="–"/>
              <a:defRPr/>
            </a:pPr>
            <a:r>
              <a:rPr lang="en-US" b="1" dirty="0" smtClean="0"/>
              <a:t>Enable</a:t>
            </a:r>
            <a:r>
              <a:rPr lang="en-US" b="1" dirty="0" smtClean="0">
                <a:solidFill>
                  <a:srgbClr val="002060"/>
                </a:solidFill>
              </a:rPr>
              <a:t> </a:t>
            </a:r>
            <a:r>
              <a:rPr lang="en-US" b="1" dirty="0" smtClean="0">
                <a:solidFill>
                  <a:srgbClr val="C00000"/>
                </a:solidFill>
              </a:rPr>
              <a:t>revocation </a:t>
            </a:r>
            <a:r>
              <a:rPr lang="en-US" b="1" dirty="0" smtClean="0"/>
              <a:t>of the biometric signatures </a:t>
            </a:r>
          </a:p>
          <a:p>
            <a:pPr lvl="1" eaLnBrk="1" fontAlgn="auto" hangingPunct="1">
              <a:lnSpc>
                <a:spcPts val="2900"/>
              </a:lnSpc>
              <a:spcBef>
                <a:spcPts val="600"/>
              </a:spcBef>
              <a:spcAft>
                <a:spcPts val="600"/>
              </a:spcAft>
              <a:buClr>
                <a:schemeClr val="tx1"/>
              </a:buClr>
              <a:buFont typeface="Arial" pitchFamily="34" charset="0"/>
              <a:buChar char="–"/>
              <a:defRPr/>
            </a:pPr>
            <a:r>
              <a:rPr lang="en-US" b="1" dirty="0" smtClean="0"/>
              <a:t>Ensure</a:t>
            </a:r>
            <a:r>
              <a:rPr lang="en-US" b="1" dirty="0" smtClean="0">
                <a:solidFill>
                  <a:srgbClr val="002060"/>
                </a:solidFill>
              </a:rPr>
              <a:t> </a:t>
            </a:r>
            <a:r>
              <a:rPr lang="en-US" b="1" dirty="0" smtClean="0">
                <a:solidFill>
                  <a:srgbClr val="C00000"/>
                </a:solidFill>
              </a:rPr>
              <a:t>users’ privacy </a:t>
            </a:r>
            <a:r>
              <a:rPr lang="en-US" b="1" dirty="0" smtClean="0"/>
              <a:t>and</a:t>
            </a:r>
            <a:r>
              <a:rPr lang="en-US" b="1" dirty="0" smtClean="0">
                <a:solidFill>
                  <a:srgbClr val="002060"/>
                </a:solidFill>
              </a:rPr>
              <a:t> </a:t>
            </a:r>
            <a:r>
              <a:rPr lang="en-US" b="1" dirty="0" smtClean="0">
                <a:solidFill>
                  <a:srgbClr val="C00000"/>
                </a:solidFill>
              </a:rPr>
              <a:t>systems’ integrity   </a:t>
            </a:r>
            <a:endParaRPr lang="en-US" b="1" dirty="0">
              <a:solidFill>
                <a:srgbClr val="C00000"/>
              </a:solidFill>
            </a:endParaRPr>
          </a:p>
        </p:txBody>
      </p:sp>
    </p:spTree>
    <p:extLst>
      <p:ext uri="{BB962C8B-B14F-4D97-AF65-F5344CB8AC3E}">
        <p14:creationId xmlns:p14="http://schemas.microsoft.com/office/powerpoint/2010/main" val="334645067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04812" y="152400"/>
            <a:ext cx="8229600" cy="936625"/>
          </a:xfrm>
        </p:spPr>
        <p:txBody>
          <a:bodyPr>
            <a:normAutofit/>
          </a:bodyPr>
          <a:lstStyle/>
          <a:p>
            <a:pPr eaLnBrk="1" hangingPunct="1"/>
            <a:r>
              <a:rPr lang="en-US" sz="3600" dirty="0">
                <a:effectLst>
                  <a:outerShdw blurRad="38100" dist="38100" dir="2700000" algn="tl">
                    <a:srgbClr val="000000">
                      <a:alpha val="43137"/>
                    </a:srgbClr>
                  </a:outerShdw>
                </a:effectLst>
              </a:rPr>
              <a:t>Biometric authentication</a:t>
            </a:r>
          </a:p>
        </p:txBody>
      </p:sp>
      <p:pic>
        <p:nvPicPr>
          <p:cNvPr id="2150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1881188"/>
            <a:ext cx="9067801"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70977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88913"/>
            <a:ext cx="8229600" cy="936625"/>
          </a:xfrm>
        </p:spPr>
        <p:txBody>
          <a:bodyPr>
            <a:normAutofit/>
          </a:bodyPr>
          <a:lstStyle/>
          <a:p>
            <a:pPr eaLnBrk="1" hangingPunct="1"/>
            <a:r>
              <a:rPr lang="en-US" sz="3600" dirty="0">
                <a:effectLst>
                  <a:outerShdw blurRad="38100" dist="38100" dir="2700000" algn="tl">
                    <a:srgbClr val="000000">
                      <a:alpha val="43137"/>
                    </a:srgbClr>
                  </a:outerShdw>
                </a:effectLst>
              </a:rPr>
              <a:t>Biometric authentication</a:t>
            </a:r>
          </a:p>
        </p:txBody>
      </p:sp>
      <p:sp>
        <p:nvSpPr>
          <p:cNvPr id="22531" name="Content Placeholder 2"/>
          <p:cNvSpPr>
            <a:spLocks noGrp="1"/>
          </p:cNvSpPr>
          <p:nvPr>
            <p:ph idx="1"/>
          </p:nvPr>
        </p:nvSpPr>
        <p:spPr>
          <a:xfrm>
            <a:off x="457200" y="1509713"/>
            <a:ext cx="8507413" cy="4967287"/>
          </a:xfrm>
        </p:spPr>
        <p:txBody>
          <a:bodyPr/>
          <a:lstStyle/>
          <a:p>
            <a:pPr eaLnBrk="1" hangingPunct="1">
              <a:lnSpc>
                <a:spcPts val="3200"/>
              </a:lnSpc>
              <a:spcBef>
                <a:spcPts val="900"/>
              </a:spcBef>
              <a:spcAft>
                <a:spcPts val="600"/>
              </a:spcAft>
            </a:pPr>
            <a:r>
              <a:rPr lang="en-US" b="1" dirty="0" smtClean="0"/>
              <a:t>Such</a:t>
            </a:r>
            <a:r>
              <a:rPr lang="en-US" b="1" dirty="0" smtClean="0">
                <a:solidFill>
                  <a:srgbClr val="002060"/>
                </a:solidFill>
              </a:rPr>
              <a:t> </a:t>
            </a:r>
            <a:r>
              <a:rPr lang="en-US" b="1" dirty="0" smtClean="0">
                <a:solidFill>
                  <a:srgbClr val="00B0F0"/>
                </a:solidFill>
              </a:rPr>
              <a:t>biometric technology </a:t>
            </a:r>
            <a:r>
              <a:rPr lang="en-US" b="1" dirty="0" smtClean="0"/>
              <a:t>can be used for</a:t>
            </a:r>
          </a:p>
          <a:p>
            <a:pPr lvl="1" eaLnBrk="1" hangingPunct="1">
              <a:lnSpc>
                <a:spcPts val="3200"/>
              </a:lnSpc>
              <a:spcBef>
                <a:spcPts val="0"/>
              </a:spcBef>
              <a:spcAft>
                <a:spcPts val="600"/>
              </a:spcAft>
              <a:buClr>
                <a:schemeClr val="tx1"/>
              </a:buClr>
              <a:buFont typeface="Arial" charset="0"/>
              <a:buChar char="•"/>
            </a:pPr>
            <a:r>
              <a:rPr lang="en-US" b="1" dirty="0" smtClean="0">
                <a:solidFill>
                  <a:srgbClr val="C00000"/>
                </a:solidFill>
              </a:rPr>
              <a:t>Authentication</a:t>
            </a:r>
            <a:r>
              <a:rPr lang="en-US" b="1" dirty="0" smtClean="0">
                <a:solidFill>
                  <a:srgbClr val="002060"/>
                </a:solidFill>
              </a:rPr>
              <a:t> </a:t>
            </a:r>
            <a:r>
              <a:rPr lang="en-US" b="1" dirty="0" smtClean="0"/>
              <a:t>and</a:t>
            </a:r>
            <a:r>
              <a:rPr lang="en-US" b="1" dirty="0" smtClean="0">
                <a:solidFill>
                  <a:srgbClr val="002060"/>
                </a:solidFill>
              </a:rPr>
              <a:t> </a:t>
            </a:r>
            <a:r>
              <a:rPr lang="en-US" b="1" dirty="0" smtClean="0">
                <a:solidFill>
                  <a:srgbClr val="C00000"/>
                </a:solidFill>
              </a:rPr>
              <a:t>access control</a:t>
            </a:r>
            <a:r>
              <a:rPr lang="en-US" b="1" dirty="0" smtClean="0">
                <a:solidFill>
                  <a:srgbClr val="002060"/>
                </a:solidFill>
              </a:rPr>
              <a:t> </a:t>
            </a:r>
            <a:r>
              <a:rPr lang="en-US" b="1" dirty="0" smtClean="0"/>
              <a:t>in</a:t>
            </a:r>
            <a:r>
              <a:rPr lang="en-US" b="1" dirty="0" smtClean="0">
                <a:solidFill>
                  <a:srgbClr val="002060"/>
                </a:solidFill>
              </a:rPr>
              <a:t> </a:t>
            </a:r>
            <a:r>
              <a:rPr lang="en-US" b="1" dirty="0" smtClean="0">
                <a:solidFill>
                  <a:srgbClr val="00B0F0"/>
                </a:solidFill>
              </a:rPr>
              <a:t>cloud services </a:t>
            </a:r>
          </a:p>
          <a:p>
            <a:pPr lvl="1" eaLnBrk="1" hangingPunct="1">
              <a:lnSpc>
                <a:spcPts val="3200"/>
              </a:lnSpc>
              <a:spcBef>
                <a:spcPts val="0"/>
              </a:spcBef>
              <a:spcAft>
                <a:spcPts val="600"/>
              </a:spcAft>
              <a:buClr>
                <a:schemeClr val="tx1"/>
              </a:buClr>
              <a:buFont typeface="Arial" charset="0"/>
              <a:buChar char="•"/>
            </a:pPr>
            <a:r>
              <a:rPr lang="en-US" b="1" dirty="0" smtClean="0"/>
              <a:t>Secure</a:t>
            </a:r>
            <a:r>
              <a:rPr lang="en-US" b="1" dirty="0" smtClean="0">
                <a:solidFill>
                  <a:srgbClr val="002060"/>
                </a:solidFill>
              </a:rPr>
              <a:t> </a:t>
            </a:r>
            <a:r>
              <a:rPr lang="en-US" b="1" dirty="0" smtClean="0">
                <a:solidFill>
                  <a:srgbClr val="C00000"/>
                </a:solidFill>
              </a:rPr>
              <a:t>biometric storage</a:t>
            </a:r>
          </a:p>
          <a:p>
            <a:pPr lvl="1" eaLnBrk="1" hangingPunct="1">
              <a:lnSpc>
                <a:spcPts val="3200"/>
              </a:lnSpc>
              <a:spcBef>
                <a:spcPts val="0"/>
              </a:spcBef>
              <a:spcAft>
                <a:spcPts val="600"/>
              </a:spcAft>
              <a:buClr>
                <a:schemeClr val="tx1"/>
              </a:buClr>
              <a:buFont typeface="Arial" charset="0"/>
              <a:buChar char="•"/>
            </a:pPr>
            <a:r>
              <a:rPr lang="en-US" b="1" dirty="0" smtClean="0">
                <a:solidFill>
                  <a:srgbClr val="C00000"/>
                </a:solidFill>
              </a:rPr>
              <a:t>Authentication</a:t>
            </a:r>
            <a:r>
              <a:rPr lang="en-US" b="1" dirty="0" smtClean="0">
                <a:solidFill>
                  <a:srgbClr val="002060"/>
                </a:solidFill>
              </a:rPr>
              <a:t> </a:t>
            </a:r>
            <a:r>
              <a:rPr lang="en-US" b="1" dirty="0" smtClean="0"/>
              <a:t>and</a:t>
            </a:r>
            <a:r>
              <a:rPr lang="en-US" b="1" dirty="0" smtClean="0">
                <a:solidFill>
                  <a:srgbClr val="002060"/>
                </a:solidFill>
              </a:rPr>
              <a:t> </a:t>
            </a:r>
            <a:r>
              <a:rPr lang="en-US" b="1" dirty="0" smtClean="0">
                <a:solidFill>
                  <a:srgbClr val="C00000"/>
                </a:solidFill>
              </a:rPr>
              <a:t>access control</a:t>
            </a:r>
            <a:r>
              <a:rPr lang="en-US" b="1" dirty="0" smtClean="0">
                <a:solidFill>
                  <a:srgbClr val="002060"/>
                </a:solidFill>
              </a:rPr>
              <a:t> </a:t>
            </a:r>
            <a:r>
              <a:rPr lang="en-US" b="1" dirty="0" smtClean="0"/>
              <a:t>in controlled environment </a:t>
            </a:r>
          </a:p>
          <a:p>
            <a:pPr lvl="1" eaLnBrk="1" hangingPunct="1">
              <a:lnSpc>
                <a:spcPts val="3200"/>
              </a:lnSpc>
              <a:spcBef>
                <a:spcPts val="0"/>
              </a:spcBef>
              <a:spcAft>
                <a:spcPts val="600"/>
              </a:spcAft>
              <a:buClr>
                <a:schemeClr val="tx1"/>
              </a:buClr>
              <a:buFont typeface="Arial" charset="0"/>
              <a:buChar char="•"/>
            </a:pPr>
            <a:r>
              <a:rPr lang="en-US" b="1" dirty="0" smtClean="0"/>
              <a:t>E-passports applications </a:t>
            </a:r>
          </a:p>
          <a:p>
            <a:pPr lvl="1" eaLnBrk="1" hangingPunct="1">
              <a:lnSpc>
                <a:spcPts val="3200"/>
              </a:lnSpc>
              <a:spcBef>
                <a:spcPts val="0"/>
              </a:spcBef>
              <a:spcAft>
                <a:spcPts val="600"/>
              </a:spcAft>
              <a:buClr>
                <a:schemeClr val="tx1"/>
              </a:buClr>
              <a:buFont typeface="Arial" charset="0"/>
              <a:buChar char="•"/>
            </a:pPr>
            <a:r>
              <a:rPr lang="en-US" b="1" dirty="0" smtClean="0">
                <a:solidFill>
                  <a:srgbClr val="C00000"/>
                </a:solidFill>
              </a:rPr>
              <a:t>Authentication</a:t>
            </a:r>
            <a:r>
              <a:rPr lang="en-US" b="1" dirty="0" smtClean="0">
                <a:solidFill>
                  <a:srgbClr val="002060"/>
                </a:solidFill>
              </a:rPr>
              <a:t> </a:t>
            </a:r>
            <a:r>
              <a:rPr lang="en-US" b="1" dirty="0" smtClean="0"/>
              <a:t>and</a:t>
            </a:r>
            <a:r>
              <a:rPr lang="en-US" b="1" dirty="0" smtClean="0">
                <a:solidFill>
                  <a:srgbClr val="002060"/>
                </a:solidFill>
              </a:rPr>
              <a:t> </a:t>
            </a:r>
            <a:r>
              <a:rPr lang="en-US" b="1" dirty="0" smtClean="0">
                <a:solidFill>
                  <a:srgbClr val="C00000"/>
                </a:solidFill>
              </a:rPr>
              <a:t>access control</a:t>
            </a:r>
            <a:r>
              <a:rPr lang="en-US" b="1" dirty="0" smtClean="0">
                <a:solidFill>
                  <a:srgbClr val="002060"/>
                </a:solidFill>
              </a:rPr>
              <a:t> </a:t>
            </a:r>
            <a:r>
              <a:rPr lang="en-US" b="1" dirty="0" smtClean="0"/>
              <a:t>using smart devices </a:t>
            </a:r>
          </a:p>
          <a:p>
            <a:pPr lvl="1" eaLnBrk="1" hangingPunct="1">
              <a:lnSpc>
                <a:spcPts val="3200"/>
              </a:lnSpc>
              <a:spcBef>
                <a:spcPts val="0"/>
              </a:spcBef>
              <a:spcAft>
                <a:spcPts val="600"/>
              </a:spcAft>
              <a:buFont typeface="Arial" charset="0"/>
              <a:buChar char="•"/>
            </a:pPr>
            <a:r>
              <a:rPr lang="en-US" b="1" dirty="0" smtClean="0"/>
              <a:t>……….</a:t>
            </a:r>
          </a:p>
        </p:txBody>
      </p:sp>
    </p:spTree>
    <p:extLst>
      <p:ext uri="{BB962C8B-B14F-4D97-AF65-F5344CB8AC3E}">
        <p14:creationId xmlns:p14="http://schemas.microsoft.com/office/powerpoint/2010/main" val="255565552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777875"/>
          </a:xfrm>
        </p:spPr>
        <p:txBody>
          <a:bodyPr>
            <a:normAutofit/>
          </a:bodyPr>
          <a:lstStyle/>
          <a:p>
            <a:pPr eaLnBrk="1" hangingPunct="1"/>
            <a:r>
              <a:rPr lang="en-US" sz="3600" dirty="0">
                <a:effectLst>
                  <a:outerShdw blurRad="38100" dist="38100" dir="2700000" algn="tl">
                    <a:srgbClr val="000000">
                      <a:alpha val="43137"/>
                    </a:srgbClr>
                  </a:outerShdw>
                </a:effectLst>
              </a:rPr>
              <a:t>Security for Smart Grid </a:t>
            </a:r>
          </a:p>
        </p:txBody>
      </p:sp>
      <p:sp>
        <p:nvSpPr>
          <p:cNvPr id="23555" name="Content Placeholder 2"/>
          <p:cNvSpPr>
            <a:spLocks noGrp="1"/>
          </p:cNvSpPr>
          <p:nvPr>
            <p:ph idx="1"/>
          </p:nvPr>
        </p:nvSpPr>
        <p:spPr>
          <a:xfrm>
            <a:off x="228600" y="1517650"/>
            <a:ext cx="8736013" cy="5111750"/>
          </a:xfrm>
        </p:spPr>
        <p:txBody>
          <a:bodyPr>
            <a:normAutofit fontScale="92500"/>
          </a:bodyPr>
          <a:lstStyle/>
          <a:p>
            <a:pPr eaLnBrk="1" hangingPunct="1">
              <a:lnSpc>
                <a:spcPts val="3000"/>
              </a:lnSpc>
              <a:spcBef>
                <a:spcPts val="600"/>
              </a:spcBef>
              <a:spcAft>
                <a:spcPts val="600"/>
              </a:spcAft>
            </a:pPr>
            <a:r>
              <a:rPr lang="en-US" sz="2800" b="1" dirty="0" smtClean="0"/>
              <a:t>We have designed an autonomous, </a:t>
            </a:r>
            <a:r>
              <a:rPr lang="en-US" sz="2800" b="1" dirty="0" smtClean="0">
                <a:solidFill>
                  <a:srgbClr val="C00000"/>
                </a:solidFill>
              </a:rPr>
              <a:t>scalable</a:t>
            </a:r>
            <a:r>
              <a:rPr lang="en-US" sz="2800" b="1" dirty="0" smtClean="0">
                <a:solidFill>
                  <a:srgbClr val="002060"/>
                </a:solidFill>
              </a:rPr>
              <a:t>, </a:t>
            </a:r>
            <a:r>
              <a:rPr lang="en-US" sz="2800" b="1" dirty="0" smtClean="0">
                <a:solidFill>
                  <a:srgbClr val="0070C0"/>
                </a:solidFill>
              </a:rPr>
              <a:t>distributed</a:t>
            </a:r>
            <a:r>
              <a:rPr lang="en-US" sz="2800" b="1" dirty="0" smtClean="0">
                <a:solidFill>
                  <a:srgbClr val="002060"/>
                </a:solidFill>
              </a:rPr>
              <a:t> </a:t>
            </a:r>
            <a:r>
              <a:rPr lang="en-US" sz="2800" b="1" dirty="0" smtClean="0"/>
              <a:t>and</a:t>
            </a:r>
            <a:r>
              <a:rPr lang="en-US" sz="2800" b="1" dirty="0" smtClean="0">
                <a:solidFill>
                  <a:srgbClr val="002060"/>
                </a:solidFill>
              </a:rPr>
              <a:t> </a:t>
            </a:r>
            <a:r>
              <a:rPr lang="en-US" sz="2800" b="1" dirty="0" smtClean="0">
                <a:solidFill>
                  <a:srgbClr val="C00000"/>
                </a:solidFill>
              </a:rPr>
              <a:t>decentralized</a:t>
            </a:r>
            <a:r>
              <a:rPr lang="en-US" sz="2800" b="1" dirty="0" smtClean="0">
                <a:solidFill>
                  <a:srgbClr val="002060"/>
                </a:solidFill>
              </a:rPr>
              <a:t> </a:t>
            </a:r>
            <a:r>
              <a:rPr lang="en-US" sz="2800" b="1" dirty="0" smtClean="0"/>
              <a:t>authentication system</a:t>
            </a:r>
          </a:p>
          <a:p>
            <a:pPr lvl="1" eaLnBrk="1" hangingPunct="1">
              <a:lnSpc>
                <a:spcPts val="3000"/>
              </a:lnSpc>
              <a:spcBef>
                <a:spcPts val="0"/>
              </a:spcBef>
              <a:spcAft>
                <a:spcPts val="600"/>
              </a:spcAft>
              <a:buClr>
                <a:schemeClr val="tx1"/>
              </a:buClr>
            </a:pPr>
            <a:r>
              <a:rPr lang="en-US" sz="2400" b="1" dirty="0" smtClean="0">
                <a:solidFill>
                  <a:srgbClr val="002060"/>
                </a:solidFill>
              </a:rPr>
              <a:t> </a:t>
            </a:r>
            <a:r>
              <a:rPr lang="en-US" sz="2400" b="1" dirty="0" smtClean="0"/>
              <a:t>It also provides </a:t>
            </a:r>
            <a:r>
              <a:rPr lang="en-US" sz="2400" b="1" dirty="0" smtClean="0">
                <a:solidFill>
                  <a:srgbClr val="C00000"/>
                </a:solidFill>
              </a:rPr>
              <a:t>key management </a:t>
            </a:r>
            <a:r>
              <a:rPr lang="en-US" sz="2400" b="1" dirty="0" smtClean="0"/>
              <a:t>and</a:t>
            </a:r>
            <a:r>
              <a:rPr lang="en-US" sz="2400" b="1" dirty="0" smtClean="0">
                <a:solidFill>
                  <a:srgbClr val="002060"/>
                </a:solidFill>
              </a:rPr>
              <a:t> </a:t>
            </a:r>
            <a:r>
              <a:rPr lang="en-US" sz="2400" b="1" dirty="0" smtClean="0">
                <a:solidFill>
                  <a:srgbClr val="C00000"/>
                </a:solidFill>
              </a:rPr>
              <a:t>trust management</a:t>
            </a:r>
            <a:r>
              <a:rPr lang="en-US" sz="2400" b="1" dirty="0" smtClean="0">
                <a:solidFill>
                  <a:srgbClr val="002060"/>
                </a:solidFill>
              </a:rPr>
              <a:t>, </a:t>
            </a:r>
            <a:r>
              <a:rPr lang="en-US" sz="2400" b="1" dirty="0" smtClean="0"/>
              <a:t>including</a:t>
            </a:r>
            <a:r>
              <a:rPr lang="en-US" sz="2400" b="1" dirty="0" smtClean="0">
                <a:solidFill>
                  <a:srgbClr val="002060"/>
                </a:solidFill>
              </a:rPr>
              <a:t> </a:t>
            </a:r>
            <a:r>
              <a:rPr lang="en-US" sz="2400" b="1" dirty="0" smtClean="0">
                <a:solidFill>
                  <a:srgbClr val="0070C0"/>
                </a:solidFill>
              </a:rPr>
              <a:t>reputation models </a:t>
            </a:r>
          </a:p>
          <a:p>
            <a:pPr eaLnBrk="1" hangingPunct="1">
              <a:lnSpc>
                <a:spcPts val="3000"/>
              </a:lnSpc>
              <a:spcBef>
                <a:spcPts val="600"/>
              </a:spcBef>
              <a:spcAft>
                <a:spcPts val="600"/>
              </a:spcAft>
            </a:pPr>
            <a:r>
              <a:rPr lang="en-US" sz="2800" b="1" u="sng" dirty="0" smtClean="0">
                <a:solidFill>
                  <a:srgbClr val="0070C0"/>
                </a:solidFill>
              </a:rPr>
              <a:t>Innovation:</a:t>
            </a:r>
            <a:r>
              <a:rPr lang="en-US" sz="2800" b="1" dirty="0" smtClean="0">
                <a:solidFill>
                  <a:srgbClr val="C00000"/>
                </a:solidFill>
              </a:rPr>
              <a:t> </a:t>
            </a:r>
            <a:r>
              <a:rPr lang="en-US" sz="2800" b="1" dirty="0" smtClean="0"/>
              <a:t>there is no need for </a:t>
            </a:r>
            <a:r>
              <a:rPr lang="en-US" sz="2800" b="1" dirty="0" smtClean="0">
                <a:solidFill>
                  <a:srgbClr val="C00000"/>
                </a:solidFill>
              </a:rPr>
              <a:t>a trust third party</a:t>
            </a:r>
            <a:r>
              <a:rPr lang="en-US" sz="2800" b="1" dirty="0" smtClean="0">
                <a:solidFill>
                  <a:srgbClr val="002060"/>
                </a:solidFill>
              </a:rPr>
              <a:t> </a:t>
            </a:r>
            <a:r>
              <a:rPr lang="en-US" sz="2800" b="1" dirty="0" smtClean="0">
                <a:solidFill>
                  <a:srgbClr val="0070C0"/>
                </a:solidFill>
                <a:sym typeface="Wingdings" pitchFamily="2" charset="2"/>
              </a:rPr>
              <a:t> </a:t>
            </a:r>
            <a:r>
              <a:rPr lang="en-US" sz="2800" b="1" dirty="0" smtClean="0"/>
              <a:t>minimizes the </a:t>
            </a:r>
            <a:r>
              <a:rPr lang="en-US" sz="2800" b="1" dirty="0" smtClean="0">
                <a:solidFill>
                  <a:srgbClr val="C00000"/>
                </a:solidFill>
              </a:rPr>
              <a:t>managerial overhead</a:t>
            </a:r>
            <a:r>
              <a:rPr lang="en-US" sz="2800" b="1" dirty="0" smtClean="0"/>
              <a:t>.  </a:t>
            </a:r>
          </a:p>
          <a:p>
            <a:pPr lvl="1" eaLnBrk="1" hangingPunct="1">
              <a:lnSpc>
                <a:spcPts val="3000"/>
              </a:lnSpc>
              <a:spcBef>
                <a:spcPts val="0"/>
              </a:spcBef>
              <a:spcAft>
                <a:spcPts val="600"/>
              </a:spcAft>
              <a:buClr>
                <a:schemeClr val="tx1"/>
              </a:buClr>
            </a:pPr>
            <a:r>
              <a:rPr lang="en-US" sz="2400" b="1" dirty="0" smtClean="0"/>
              <a:t>It is suitable for </a:t>
            </a:r>
            <a:r>
              <a:rPr lang="en-US" sz="2400" b="1" dirty="0" smtClean="0">
                <a:solidFill>
                  <a:srgbClr val="C00000"/>
                </a:solidFill>
              </a:rPr>
              <a:t>large scale </a:t>
            </a:r>
            <a:r>
              <a:rPr lang="en-US" sz="2400" b="1" dirty="0" smtClean="0"/>
              <a:t>and</a:t>
            </a:r>
            <a:r>
              <a:rPr lang="en-US" sz="2400" b="1" dirty="0" smtClean="0">
                <a:solidFill>
                  <a:srgbClr val="002060"/>
                </a:solidFill>
              </a:rPr>
              <a:t> </a:t>
            </a:r>
            <a:r>
              <a:rPr lang="en-US" sz="2400" b="1" dirty="0" smtClean="0">
                <a:solidFill>
                  <a:srgbClr val="C00000"/>
                </a:solidFill>
              </a:rPr>
              <a:t>dynamic environment </a:t>
            </a:r>
            <a:r>
              <a:rPr lang="en-US" sz="2400" b="1" dirty="0" smtClean="0"/>
              <a:t>like</a:t>
            </a:r>
            <a:r>
              <a:rPr lang="en-US" sz="2400" b="1" dirty="0" smtClean="0">
                <a:solidFill>
                  <a:srgbClr val="002060"/>
                </a:solidFill>
              </a:rPr>
              <a:t> </a:t>
            </a:r>
            <a:r>
              <a:rPr lang="en-US" sz="2400" b="1" dirty="0" smtClean="0">
                <a:solidFill>
                  <a:srgbClr val="0070C0"/>
                </a:solidFill>
              </a:rPr>
              <a:t>Smart Grid</a:t>
            </a:r>
          </a:p>
          <a:p>
            <a:pPr lvl="1" eaLnBrk="1" hangingPunct="1">
              <a:lnSpc>
                <a:spcPts val="3000"/>
              </a:lnSpc>
              <a:spcBef>
                <a:spcPts val="0"/>
              </a:spcBef>
              <a:spcAft>
                <a:spcPts val="600"/>
              </a:spcAft>
              <a:buClr>
                <a:schemeClr val="tx1"/>
              </a:buClr>
            </a:pPr>
            <a:r>
              <a:rPr lang="en-US" sz="2400" b="1" dirty="0" smtClean="0"/>
              <a:t>It may cooperate with other security solutions </a:t>
            </a:r>
            <a:r>
              <a:rPr lang="en-US" sz="2400" b="1" dirty="0" smtClean="0">
                <a:solidFill>
                  <a:srgbClr val="0070C0"/>
                </a:solidFill>
              </a:rPr>
              <a:t>(IDS, remote attestation, trust execution platform, </a:t>
            </a:r>
            <a:r>
              <a:rPr lang="en-US" sz="2400" b="1" dirty="0" err="1" smtClean="0">
                <a:solidFill>
                  <a:srgbClr val="0070C0"/>
                </a:solidFill>
              </a:rPr>
              <a:t>etc</a:t>
            </a:r>
            <a:r>
              <a:rPr lang="en-US" sz="2400" b="1" dirty="0" smtClean="0">
                <a:solidFill>
                  <a:srgbClr val="0070C0"/>
                </a:solidFill>
              </a:rPr>
              <a:t>)</a:t>
            </a:r>
          </a:p>
          <a:p>
            <a:pPr lvl="1" eaLnBrk="1" hangingPunct="1">
              <a:lnSpc>
                <a:spcPts val="3000"/>
              </a:lnSpc>
              <a:spcBef>
                <a:spcPts val="0"/>
              </a:spcBef>
              <a:spcAft>
                <a:spcPts val="600"/>
              </a:spcAft>
              <a:buClr>
                <a:schemeClr val="tx1"/>
              </a:buClr>
            </a:pPr>
            <a:r>
              <a:rPr lang="en-US" sz="2400" b="1" dirty="0" smtClean="0"/>
              <a:t>It can be developed and implemented in </a:t>
            </a:r>
            <a:r>
              <a:rPr lang="en-US" sz="2400" b="1" dirty="0" smtClean="0">
                <a:solidFill>
                  <a:srgbClr val="C00000"/>
                </a:solidFill>
              </a:rPr>
              <a:t>a small scale test bed</a:t>
            </a:r>
            <a:r>
              <a:rPr lang="en-US" sz="2400" b="1" dirty="0" smtClean="0"/>
              <a:t>.</a:t>
            </a:r>
            <a:r>
              <a:rPr lang="en-US" sz="2400" b="1" dirty="0" smtClean="0">
                <a:solidFill>
                  <a:srgbClr val="002060"/>
                </a:solidFill>
              </a:rPr>
              <a:t>   </a:t>
            </a:r>
          </a:p>
        </p:txBody>
      </p:sp>
    </p:spTree>
    <p:extLst>
      <p:ext uri="{BB962C8B-B14F-4D97-AF65-F5344CB8AC3E}">
        <p14:creationId xmlns:p14="http://schemas.microsoft.com/office/powerpoint/2010/main" val="239301054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4775" y="1636712"/>
            <a:ext cx="3924300"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457200" y="274638"/>
            <a:ext cx="8229600" cy="777875"/>
          </a:xfrm>
        </p:spPr>
        <p:txBody>
          <a:bodyPr>
            <a:normAutofit/>
          </a:bodyPr>
          <a:lstStyle/>
          <a:p>
            <a:pPr eaLnBrk="1" hangingPunct="1"/>
            <a:r>
              <a:rPr lang="en-US" sz="3600" dirty="0">
                <a:effectLst>
                  <a:outerShdw blurRad="38100" dist="38100" dir="2700000" algn="tl">
                    <a:srgbClr val="000000">
                      <a:alpha val="43137"/>
                    </a:srgbClr>
                  </a:outerShdw>
                </a:effectLst>
              </a:rPr>
              <a:t>Security for Smart Grid </a:t>
            </a:r>
          </a:p>
        </p:txBody>
      </p:sp>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4287838"/>
            <a:ext cx="59055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598612"/>
            <a:ext cx="50752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04727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777875"/>
          </a:xfrm>
        </p:spPr>
        <p:txBody>
          <a:bodyPr>
            <a:normAutofit/>
          </a:bodyPr>
          <a:lstStyle/>
          <a:p>
            <a:pPr eaLnBrk="1" hangingPunct="1"/>
            <a:r>
              <a:rPr lang="en-US" sz="3600" dirty="0">
                <a:effectLst>
                  <a:outerShdw blurRad="38100" dist="38100" dir="2700000" algn="tl">
                    <a:srgbClr val="000000">
                      <a:alpha val="43137"/>
                    </a:srgbClr>
                  </a:outerShdw>
                </a:effectLst>
              </a:rPr>
              <a:t>Security Evaluation</a:t>
            </a:r>
          </a:p>
        </p:txBody>
      </p:sp>
      <p:sp>
        <p:nvSpPr>
          <p:cNvPr id="25603" name="Content Placeholder 2"/>
          <p:cNvSpPr>
            <a:spLocks noGrp="1"/>
          </p:cNvSpPr>
          <p:nvPr>
            <p:ph idx="1"/>
          </p:nvPr>
        </p:nvSpPr>
        <p:spPr>
          <a:xfrm>
            <a:off x="457200" y="1484313"/>
            <a:ext cx="8147050" cy="4824412"/>
          </a:xfrm>
        </p:spPr>
        <p:txBody>
          <a:bodyPr>
            <a:normAutofit fontScale="92500"/>
          </a:bodyPr>
          <a:lstStyle/>
          <a:p>
            <a:pPr eaLnBrk="1" hangingPunct="1">
              <a:lnSpc>
                <a:spcPts val="3000"/>
              </a:lnSpc>
              <a:spcBef>
                <a:spcPts val="1200"/>
              </a:spcBef>
              <a:spcAft>
                <a:spcPts val="600"/>
              </a:spcAft>
            </a:pPr>
            <a:r>
              <a:rPr lang="en-US" sz="2800" b="1" dirty="0" smtClean="0"/>
              <a:t>Theoretical, </a:t>
            </a:r>
            <a:r>
              <a:rPr lang="en-US" sz="2800" b="1" dirty="0" smtClean="0">
                <a:solidFill>
                  <a:srgbClr val="00B0F0"/>
                </a:solidFill>
              </a:rPr>
              <a:t>experimental</a:t>
            </a:r>
            <a:r>
              <a:rPr lang="en-US" sz="2800" b="1" dirty="0" smtClean="0"/>
              <a:t>, manual and automated </a:t>
            </a:r>
            <a:r>
              <a:rPr lang="en-US" sz="2800" b="1" dirty="0" smtClean="0">
                <a:solidFill>
                  <a:srgbClr val="C00000"/>
                </a:solidFill>
              </a:rPr>
              <a:t>evaluation of the security </a:t>
            </a:r>
            <a:r>
              <a:rPr lang="en-US" sz="2800" b="1" dirty="0" smtClean="0"/>
              <a:t>supported by </a:t>
            </a:r>
          </a:p>
          <a:p>
            <a:pPr lvl="1" eaLnBrk="1" hangingPunct="1">
              <a:lnSpc>
                <a:spcPts val="3000"/>
              </a:lnSpc>
              <a:spcBef>
                <a:spcPts val="1200"/>
              </a:spcBef>
              <a:spcAft>
                <a:spcPts val="600"/>
              </a:spcAft>
              <a:buClr>
                <a:schemeClr val="tx1"/>
              </a:buClr>
            </a:pPr>
            <a:r>
              <a:rPr lang="en-US" sz="2400" b="1" dirty="0" smtClean="0"/>
              <a:t>Mobile/wireless technology </a:t>
            </a:r>
          </a:p>
          <a:p>
            <a:pPr lvl="1" eaLnBrk="1" hangingPunct="1">
              <a:lnSpc>
                <a:spcPts val="3000"/>
              </a:lnSpc>
              <a:spcBef>
                <a:spcPts val="1200"/>
              </a:spcBef>
              <a:spcAft>
                <a:spcPts val="600"/>
              </a:spcAft>
              <a:buClr>
                <a:schemeClr val="tx1"/>
              </a:buClr>
            </a:pPr>
            <a:r>
              <a:rPr lang="en-US" sz="2400" b="1" dirty="0" smtClean="0"/>
              <a:t>Internet services </a:t>
            </a:r>
          </a:p>
          <a:p>
            <a:pPr lvl="1" eaLnBrk="1" hangingPunct="1">
              <a:lnSpc>
                <a:spcPts val="3000"/>
              </a:lnSpc>
              <a:spcBef>
                <a:spcPts val="1200"/>
              </a:spcBef>
              <a:spcAft>
                <a:spcPts val="600"/>
              </a:spcAft>
              <a:buClr>
                <a:schemeClr val="tx1"/>
              </a:buClr>
            </a:pPr>
            <a:r>
              <a:rPr lang="en-US" sz="2400" b="1" dirty="0" smtClean="0"/>
              <a:t>Mobile devices </a:t>
            </a:r>
          </a:p>
          <a:p>
            <a:pPr lvl="1" eaLnBrk="1" hangingPunct="1">
              <a:lnSpc>
                <a:spcPts val="3000"/>
              </a:lnSpc>
              <a:spcBef>
                <a:spcPts val="1200"/>
              </a:spcBef>
              <a:spcAft>
                <a:spcPts val="600"/>
              </a:spcAft>
              <a:buClr>
                <a:schemeClr val="tx1"/>
              </a:buClr>
            </a:pPr>
            <a:r>
              <a:rPr lang="en-US" sz="2400" b="1" dirty="0" smtClean="0"/>
              <a:t>Smart devices </a:t>
            </a:r>
          </a:p>
          <a:p>
            <a:pPr lvl="1" eaLnBrk="1" hangingPunct="1">
              <a:lnSpc>
                <a:spcPts val="3000"/>
              </a:lnSpc>
              <a:spcBef>
                <a:spcPts val="1200"/>
              </a:spcBef>
              <a:spcAft>
                <a:spcPts val="600"/>
              </a:spcAft>
              <a:buClr>
                <a:schemeClr val="tx1"/>
              </a:buClr>
            </a:pPr>
            <a:r>
              <a:rPr lang="en-US" sz="2400" b="1" dirty="0" smtClean="0"/>
              <a:t>Embedded devises </a:t>
            </a:r>
          </a:p>
          <a:p>
            <a:pPr lvl="1" eaLnBrk="1" hangingPunct="1">
              <a:lnSpc>
                <a:spcPts val="3000"/>
              </a:lnSpc>
              <a:spcBef>
                <a:spcPts val="1200"/>
              </a:spcBef>
              <a:spcAft>
                <a:spcPts val="600"/>
              </a:spcAft>
              <a:buClr>
                <a:schemeClr val="tx1"/>
              </a:buClr>
            </a:pPr>
            <a:r>
              <a:rPr lang="en-US" sz="2400" b="1" dirty="0" smtClean="0"/>
              <a:t>……….  </a:t>
            </a:r>
          </a:p>
        </p:txBody>
      </p:sp>
    </p:spTree>
    <p:extLst>
      <p:ext uri="{BB962C8B-B14F-4D97-AF65-F5344CB8AC3E}">
        <p14:creationId xmlns:p14="http://schemas.microsoft.com/office/powerpoint/2010/main" val="238861649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777875"/>
          </a:xfrm>
        </p:spPr>
        <p:txBody>
          <a:bodyPr>
            <a:normAutofit/>
          </a:bodyPr>
          <a:lstStyle/>
          <a:p>
            <a:pPr eaLnBrk="1" hangingPunct="1"/>
            <a:r>
              <a:rPr lang="en-US" sz="3600" dirty="0">
                <a:effectLst>
                  <a:outerShdw blurRad="38100" dist="38100" dir="2700000" algn="tl">
                    <a:srgbClr val="000000">
                      <a:alpha val="43137"/>
                    </a:srgbClr>
                  </a:outerShdw>
                </a:effectLst>
              </a:rPr>
              <a:t>Security Evaluation</a:t>
            </a:r>
          </a:p>
        </p:txBody>
      </p:sp>
      <p:sp>
        <p:nvSpPr>
          <p:cNvPr id="26627" name="Content Placeholder 2"/>
          <p:cNvSpPr>
            <a:spLocks noGrp="1"/>
          </p:cNvSpPr>
          <p:nvPr>
            <p:ph idx="1"/>
          </p:nvPr>
        </p:nvSpPr>
        <p:spPr>
          <a:xfrm>
            <a:off x="152400" y="1468438"/>
            <a:ext cx="8812213" cy="1655762"/>
          </a:xfrm>
        </p:spPr>
        <p:txBody>
          <a:bodyPr/>
          <a:lstStyle/>
          <a:p>
            <a:pPr eaLnBrk="1" hangingPunct="1">
              <a:lnSpc>
                <a:spcPts val="2500"/>
              </a:lnSpc>
              <a:spcBef>
                <a:spcPts val="600"/>
              </a:spcBef>
              <a:spcAft>
                <a:spcPts val="600"/>
              </a:spcAft>
            </a:pPr>
            <a:r>
              <a:rPr lang="en-GB" sz="2400" b="1" dirty="0" smtClean="0"/>
              <a:t>We have identified and proved some </a:t>
            </a:r>
            <a:r>
              <a:rPr lang="en-GB" sz="2400" b="1" dirty="0" smtClean="0">
                <a:solidFill>
                  <a:srgbClr val="C00000"/>
                </a:solidFill>
              </a:rPr>
              <a:t>zero-day vulnerabilities </a:t>
            </a:r>
            <a:r>
              <a:rPr lang="en-GB" sz="2400" b="1" dirty="0" smtClean="0"/>
              <a:t>of the </a:t>
            </a:r>
            <a:r>
              <a:rPr lang="en-GB" sz="2400" b="1" dirty="0" smtClean="0">
                <a:solidFill>
                  <a:srgbClr val="00B0F0"/>
                </a:solidFill>
              </a:rPr>
              <a:t>3G network</a:t>
            </a:r>
          </a:p>
          <a:p>
            <a:pPr eaLnBrk="1" hangingPunct="1">
              <a:lnSpc>
                <a:spcPts val="2500"/>
              </a:lnSpc>
              <a:spcBef>
                <a:spcPts val="600"/>
              </a:spcBef>
              <a:spcAft>
                <a:spcPts val="600"/>
              </a:spcAft>
            </a:pPr>
            <a:r>
              <a:rPr lang="en-US" sz="2400" b="1" dirty="0" smtClean="0"/>
              <a:t>We have reveal an </a:t>
            </a:r>
            <a:r>
              <a:rPr lang="en-US" sz="2400" b="1" dirty="0" smtClean="0">
                <a:solidFill>
                  <a:srgbClr val="C00000"/>
                </a:solidFill>
              </a:rPr>
              <a:t>Advanced Persistent Threat (APT) in 3G networks </a:t>
            </a:r>
            <a:r>
              <a:rPr lang="en-US" sz="2400" b="1" dirty="0" smtClean="0"/>
              <a:t>that aims to flood </a:t>
            </a:r>
            <a:r>
              <a:rPr lang="en-US" sz="2400" b="1" dirty="0" smtClean="0">
                <a:solidFill>
                  <a:srgbClr val="00B0F0"/>
                </a:solidFill>
              </a:rPr>
              <a:t>an HLR/</a:t>
            </a:r>
            <a:r>
              <a:rPr lang="en-US" sz="2400" b="1" dirty="0" err="1" smtClean="0">
                <a:solidFill>
                  <a:srgbClr val="00B0F0"/>
                </a:solidFill>
              </a:rPr>
              <a:t>AuC</a:t>
            </a:r>
            <a:r>
              <a:rPr lang="en-US" sz="2400" b="1" dirty="0" smtClean="0">
                <a:solidFill>
                  <a:srgbClr val="00B0F0"/>
                </a:solidFill>
              </a:rPr>
              <a:t> </a:t>
            </a:r>
            <a:r>
              <a:rPr lang="en-US" sz="2400" b="1" dirty="0" smtClean="0"/>
              <a:t>of a mobile operator.</a:t>
            </a:r>
          </a:p>
        </p:txBody>
      </p:sp>
      <p:pic>
        <p:nvPicPr>
          <p:cNvPr id="26628" name="Picture 2" descr="C:\Users\Christoforos\Desktop\Screenshot1_temp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015468"/>
            <a:ext cx="5627688" cy="364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10118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75460" name="Picture 4" descr="YouTub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682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457200" y="1774800"/>
            <a:ext cx="7772400" cy="5111750"/>
          </a:xfrm>
          <a:ln>
            <a:noFill/>
          </a:ln>
        </p:spPr>
        <p:txBody>
          <a:bodyPr>
            <a:normAutofit fontScale="92500"/>
          </a:bodyPr>
          <a:lstStyle/>
          <a:p>
            <a:pPr marL="0" indent="0">
              <a:spcBef>
                <a:spcPts val="600"/>
              </a:spcBef>
              <a:buNone/>
            </a:pPr>
            <a:r>
              <a:rPr lang="en-GB" sz="2800" b="1" dirty="0" err="1" smtClean="0">
                <a:solidFill>
                  <a:srgbClr val="C00000"/>
                </a:solidFill>
                <a:effectLst>
                  <a:outerShdw blurRad="38100" dist="38100" dir="2700000" algn="tl">
                    <a:srgbClr val="000000">
                      <a:alpha val="43137"/>
                    </a:srgbClr>
                  </a:outerShdw>
                </a:effectLst>
              </a:rPr>
              <a:t>CyberCrime</a:t>
            </a:r>
            <a:r>
              <a:rPr lang="en-GB" sz="2800" b="1" dirty="0" smtClean="0">
                <a:solidFill>
                  <a:srgbClr val="C00000"/>
                </a:solidFill>
                <a:effectLst>
                  <a:outerShdw blurRad="38100" dist="38100" dir="2700000" algn="tl">
                    <a:srgbClr val="000000">
                      <a:alpha val="43137"/>
                    </a:srgbClr>
                  </a:outerShdw>
                </a:effectLst>
              </a:rPr>
              <a:t> Costs to Society (in order)</a:t>
            </a:r>
          </a:p>
          <a:p>
            <a:pPr marL="576072" indent="-457200">
              <a:spcBef>
                <a:spcPts val="600"/>
              </a:spcBef>
              <a:buClr>
                <a:srgbClr val="C00000"/>
              </a:buClr>
              <a:buSzPct val="110000"/>
              <a:buFont typeface="+mj-lt"/>
              <a:buAutoNum type="arabicPeriod"/>
            </a:pPr>
            <a:r>
              <a:rPr lang="en-GB" sz="2400" dirty="0"/>
              <a:t>Online payment card </a:t>
            </a:r>
            <a:r>
              <a:rPr lang="en-GB" sz="2400" dirty="0" smtClean="0"/>
              <a:t>fraud</a:t>
            </a:r>
          </a:p>
          <a:p>
            <a:pPr marL="576072" indent="-457200">
              <a:spcBef>
                <a:spcPts val="600"/>
              </a:spcBef>
              <a:buClr>
                <a:srgbClr val="C00000"/>
              </a:buClr>
              <a:buSzPct val="110000"/>
              <a:buFont typeface="+mj-lt"/>
              <a:buAutoNum type="arabicPeriod"/>
            </a:pPr>
            <a:r>
              <a:rPr lang="en-GB" sz="2400" dirty="0" smtClean="0"/>
              <a:t>Online </a:t>
            </a:r>
            <a:r>
              <a:rPr lang="en-GB" sz="2400" dirty="0"/>
              <a:t>banking fraud </a:t>
            </a:r>
            <a:endParaRPr lang="en-GB" sz="2400" dirty="0" smtClean="0"/>
          </a:p>
          <a:p>
            <a:pPr marL="576072" indent="-457200">
              <a:spcBef>
                <a:spcPts val="600"/>
              </a:spcBef>
              <a:buClr>
                <a:srgbClr val="C00000"/>
              </a:buClr>
              <a:buSzPct val="110000"/>
              <a:buFont typeface="+mj-lt"/>
              <a:buAutoNum type="arabicPeriod"/>
            </a:pPr>
            <a:r>
              <a:rPr lang="en-GB" sz="2400" dirty="0" smtClean="0"/>
              <a:t>In-person </a:t>
            </a:r>
            <a:r>
              <a:rPr lang="en-GB" sz="2400" dirty="0"/>
              <a:t>payment card </a:t>
            </a:r>
            <a:r>
              <a:rPr lang="en-GB" sz="2400" dirty="0" smtClean="0"/>
              <a:t>fraud</a:t>
            </a:r>
          </a:p>
          <a:p>
            <a:pPr marL="576072" indent="-457200">
              <a:spcBef>
                <a:spcPts val="600"/>
              </a:spcBef>
              <a:buClr>
                <a:srgbClr val="C00000"/>
              </a:buClr>
              <a:buSzPct val="110000"/>
              <a:buFont typeface="+mj-lt"/>
              <a:buAutoNum type="arabicPeriod"/>
            </a:pPr>
            <a:r>
              <a:rPr lang="en-GB" sz="2400" dirty="0"/>
              <a:t>Fake antivirus </a:t>
            </a:r>
            <a:r>
              <a:rPr lang="en-GB" sz="2400" dirty="0" smtClean="0"/>
              <a:t>(“</a:t>
            </a:r>
            <a:r>
              <a:rPr lang="en-GB" sz="2400" i="1" dirty="0" smtClean="0"/>
              <a:t>Ur </a:t>
            </a:r>
            <a:r>
              <a:rPr lang="en-GB" sz="2400" i="1" dirty="0"/>
              <a:t>PC has virus</a:t>
            </a:r>
            <a:r>
              <a:rPr lang="en-GB" sz="2400" dirty="0" smtClean="0"/>
              <a:t>”, “</a:t>
            </a:r>
            <a:r>
              <a:rPr lang="en-GB" sz="2400" i="1" dirty="0"/>
              <a:t>Run anti-virus s/w</a:t>
            </a:r>
            <a:r>
              <a:rPr lang="en-GB" sz="2400" i="1" dirty="0" smtClean="0"/>
              <a:t>?</a:t>
            </a:r>
            <a:r>
              <a:rPr lang="en-GB" sz="2400" dirty="0" smtClean="0"/>
              <a:t>”)</a:t>
            </a:r>
          </a:p>
          <a:p>
            <a:pPr marL="576072" indent="-457200">
              <a:spcBef>
                <a:spcPts val="600"/>
              </a:spcBef>
              <a:buClr>
                <a:srgbClr val="C00000"/>
              </a:buClr>
              <a:buSzPct val="110000"/>
              <a:buFont typeface="+mj-lt"/>
              <a:buAutoNum type="arabicPeriod"/>
            </a:pPr>
            <a:r>
              <a:rPr lang="en-GB" sz="2400" dirty="0" smtClean="0"/>
              <a:t>Infringing </a:t>
            </a:r>
            <a:r>
              <a:rPr lang="en-GB" sz="2400" dirty="0"/>
              <a:t>pharmaceuticals</a:t>
            </a:r>
            <a:endParaRPr lang="en-GB" sz="2400" dirty="0" smtClean="0"/>
          </a:p>
          <a:p>
            <a:pPr marL="576072" indent="-457200">
              <a:spcBef>
                <a:spcPts val="600"/>
              </a:spcBef>
              <a:buClr>
                <a:srgbClr val="C00000"/>
              </a:buClr>
              <a:buSzPct val="110000"/>
              <a:buFont typeface="+mj-lt"/>
              <a:buAutoNum type="arabicPeriod"/>
            </a:pPr>
            <a:r>
              <a:rPr lang="en-GB" sz="2400" dirty="0" smtClean="0"/>
              <a:t>Copyright-infringing </a:t>
            </a:r>
            <a:r>
              <a:rPr lang="en-GB" sz="2400" dirty="0"/>
              <a:t>software </a:t>
            </a:r>
            <a:endParaRPr lang="en-GB" sz="2400" dirty="0" smtClean="0"/>
          </a:p>
          <a:p>
            <a:pPr marL="576072" indent="-457200">
              <a:spcBef>
                <a:spcPts val="600"/>
              </a:spcBef>
              <a:buClr>
                <a:srgbClr val="C00000"/>
              </a:buClr>
              <a:buSzPct val="110000"/>
              <a:buFont typeface="+mj-lt"/>
              <a:buAutoNum type="arabicPeriod"/>
            </a:pPr>
            <a:r>
              <a:rPr lang="en-GB" sz="2400" dirty="0" smtClean="0"/>
              <a:t>Copyright-infringing </a:t>
            </a:r>
            <a:r>
              <a:rPr lang="en-GB" sz="2400" dirty="0"/>
              <a:t>music &amp;</a:t>
            </a:r>
            <a:r>
              <a:rPr lang="en-GB" sz="2400" dirty="0" smtClean="0"/>
              <a:t> </a:t>
            </a:r>
            <a:r>
              <a:rPr lang="en-GB" sz="2400" dirty="0"/>
              <a:t>video</a:t>
            </a:r>
            <a:endParaRPr lang="en-GB" sz="2400" dirty="0" smtClean="0"/>
          </a:p>
          <a:p>
            <a:pPr marL="576072" indent="-457200">
              <a:spcBef>
                <a:spcPts val="600"/>
              </a:spcBef>
              <a:buClr>
                <a:srgbClr val="C00000"/>
              </a:buClr>
              <a:buSzPct val="110000"/>
              <a:buFont typeface="+mj-lt"/>
              <a:buAutoNum type="arabicPeriod"/>
            </a:pPr>
            <a:r>
              <a:rPr lang="en-GB" sz="2400" dirty="0" smtClean="0"/>
              <a:t>`</a:t>
            </a:r>
            <a:r>
              <a:rPr lang="en-GB" sz="2400" dirty="0"/>
              <a:t>Stranded traveller' </a:t>
            </a:r>
            <a:r>
              <a:rPr lang="en-GB" sz="2400" dirty="0" smtClean="0"/>
              <a:t>scams</a:t>
            </a:r>
          </a:p>
          <a:p>
            <a:pPr marL="576072" indent="-457200">
              <a:spcBef>
                <a:spcPts val="600"/>
              </a:spcBef>
              <a:buClr>
                <a:srgbClr val="C00000"/>
              </a:buClr>
              <a:buSzPct val="110000"/>
              <a:buFont typeface="+mj-lt"/>
              <a:buAutoNum type="arabicPeriod"/>
            </a:pPr>
            <a:r>
              <a:rPr lang="en-GB" sz="2400" dirty="0"/>
              <a:t>`Fake escrow' </a:t>
            </a:r>
            <a:r>
              <a:rPr lang="en-GB" sz="2400" dirty="0" smtClean="0"/>
              <a:t>scam (“</a:t>
            </a:r>
            <a:r>
              <a:rPr lang="en-GB" sz="2400" i="1" dirty="0" smtClean="0"/>
              <a:t>won auction</a:t>
            </a:r>
            <a:r>
              <a:rPr lang="en-GB" sz="2400" dirty="0" smtClean="0"/>
              <a:t>”, “</a:t>
            </a:r>
            <a:r>
              <a:rPr lang="en-GB" sz="2400" i="1" dirty="0" smtClean="0"/>
              <a:t>pay ‘reputable’ escrow</a:t>
            </a:r>
            <a:r>
              <a:rPr lang="en-GB" sz="2400" dirty="0" smtClean="0"/>
              <a:t>”)</a:t>
            </a:r>
          </a:p>
          <a:p>
            <a:pPr marL="576072" indent="-457200">
              <a:spcBef>
                <a:spcPts val="600"/>
              </a:spcBef>
              <a:buClr>
                <a:srgbClr val="C00000"/>
              </a:buClr>
              <a:buSzPct val="110000"/>
              <a:buFont typeface="+mj-lt"/>
              <a:buAutoNum type="arabicPeriod"/>
            </a:pPr>
            <a:r>
              <a:rPr lang="en-GB" sz="2400" dirty="0" smtClean="0"/>
              <a:t>‘Nigerian </a:t>
            </a:r>
            <a:r>
              <a:rPr lang="en-GB" sz="2400" dirty="0"/>
              <a:t>scam</a:t>
            </a:r>
            <a:r>
              <a:rPr lang="en-GB" sz="2400" dirty="0" smtClean="0"/>
              <a:t>’</a:t>
            </a:r>
          </a:p>
          <a:p>
            <a:pPr marL="576072" indent="-457200">
              <a:spcBef>
                <a:spcPts val="600"/>
              </a:spcBef>
              <a:buClr>
                <a:srgbClr val="C00000"/>
              </a:buClr>
              <a:buSzPct val="110000"/>
              <a:buFont typeface="+mj-lt"/>
              <a:buAutoNum type="arabicPeriod"/>
            </a:pPr>
            <a:r>
              <a:rPr lang="en-GB" sz="2400" dirty="0" smtClean="0"/>
              <a:t>PABX fraud</a:t>
            </a:r>
          </a:p>
        </p:txBody>
      </p:sp>
      <p:pic>
        <p:nvPicPr>
          <p:cNvPr id="12" name="Picture 2" descr="http://m.gmgrd.co.uk/sbres/626.$plit/C_67_article_2031847_body_articleblock_0_bodyimage.jpg?10%2F07%2F2008%2013%3A02%3A55%3A77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5605232"/>
            <a:ext cx="1259704" cy="12597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Title 3"/>
          <p:cNvSpPr>
            <a:spLocks noGrp="1"/>
          </p:cNvSpPr>
          <p:nvPr>
            <p:ph type="title"/>
          </p:nvPr>
        </p:nvSpPr>
        <p:spPr>
          <a:xfrm>
            <a:off x="457200" y="155448"/>
            <a:ext cx="8229600" cy="1252728"/>
          </a:xfrm>
        </p:spPr>
        <p:txBody>
          <a:bodyPr>
            <a:noAutofit/>
          </a:bodyPr>
          <a:lstStyle/>
          <a:p>
            <a:r>
              <a:rPr lang="en-GB" sz="2800" dirty="0" smtClean="0">
                <a:solidFill>
                  <a:srgbClr val="FFC800"/>
                </a:solidFill>
              </a:rPr>
              <a:t>GCC: </a:t>
            </a:r>
            <a:r>
              <a:rPr lang="en-GB" sz="3200" dirty="0" smtClean="0">
                <a:solidFill>
                  <a:srgbClr val="FFC800"/>
                </a:solidFill>
              </a:rPr>
              <a:t>Dissemination</a:t>
            </a:r>
            <a:r>
              <a:rPr lang="en-GB" sz="3200" dirty="0">
                <a:solidFill>
                  <a:srgbClr val="FFC800"/>
                </a:solidFill>
              </a:rPr>
              <a:t>:  </a:t>
            </a:r>
            <a:r>
              <a:rPr lang="en-GB" sz="4000" dirty="0" err="1" smtClean="0">
                <a:solidFill>
                  <a:srgbClr val="FFC800"/>
                </a:solidFill>
              </a:rPr>
              <a:t>CyberCrime</a:t>
            </a:r>
            <a:endParaRPr lang="en-GB" sz="4000" dirty="0">
              <a:solidFill>
                <a:srgbClr val="FFC800"/>
              </a:solidFill>
            </a:endParaRPr>
          </a:p>
        </p:txBody>
      </p:sp>
    </p:spTree>
    <p:extLst>
      <p:ext uri="{BB962C8B-B14F-4D97-AF65-F5344CB8AC3E}">
        <p14:creationId xmlns:p14="http://schemas.microsoft.com/office/powerpoint/2010/main" val="441842451"/>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1000"/>
                                        <p:tgtEl>
                                          <p:spTgt spid="13">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left)">
                                      <p:cBhvr>
                                        <p:cTn id="11" dur="1000"/>
                                        <p:tgtEl>
                                          <p:spTgt spid="13">
                                            <p:txEl>
                                              <p:pRg st="2" end="2"/>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wipe(left)">
                                      <p:cBhvr>
                                        <p:cTn id="15" dur="1000"/>
                                        <p:tgtEl>
                                          <p:spTgt spid="13">
                                            <p:txEl>
                                              <p:pRg st="3" end="3"/>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left)">
                                      <p:cBhvr>
                                        <p:cTn id="19" dur="1000"/>
                                        <p:tgtEl>
                                          <p:spTgt spid="13">
                                            <p:txEl>
                                              <p:pRg st="4" end="4"/>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wipe(left)">
                                      <p:cBhvr>
                                        <p:cTn id="23" dur="1000"/>
                                        <p:tgtEl>
                                          <p:spTgt spid="13">
                                            <p:txEl>
                                              <p:pRg st="5" end="5"/>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left)">
                                      <p:cBhvr>
                                        <p:cTn id="27" dur="1000"/>
                                        <p:tgtEl>
                                          <p:spTgt spid="13">
                                            <p:txEl>
                                              <p:pRg st="6" end="6"/>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Effect transition="in" filter="wipe(left)">
                                      <p:cBhvr>
                                        <p:cTn id="31" dur="1000"/>
                                        <p:tgtEl>
                                          <p:spTgt spid="13">
                                            <p:txEl>
                                              <p:pRg st="7" end="7"/>
                                            </p:txEl>
                                          </p:spTgt>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Effect transition="in" filter="wipe(left)">
                                      <p:cBhvr>
                                        <p:cTn id="35" dur="1000"/>
                                        <p:tgtEl>
                                          <p:spTgt spid="13">
                                            <p:txEl>
                                              <p:pRg st="8" end="8"/>
                                            </p:txEl>
                                          </p:spTgt>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13">
                                            <p:txEl>
                                              <p:pRg st="9" end="9"/>
                                            </p:txEl>
                                          </p:spTgt>
                                        </p:tgtEl>
                                        <p:attrNameLst>
                                          <p:attrName>style.visibility</p:attrName>
                                        </p:attrNameLst>
                                      </p:cBhvr>
                                      <p:to>
                                        <p:strVal val="visible"/>
                                      </p:to>
                                    </p:set>
                                    <p:animEffect transition="in" filter="wipe(left)">
                                      <p:cBhvr>
                                        <p:cTn id="39" dur="1000"/>
                                        <p:tgtEl>
                                          <p:spTgt spid="13">
                                            <p:txEl>
                                              <p:pRg st="9" end="9"/>
                                            </p:txEl>
                                          </p:spTgt>
                                        </p:tgtEl>
                                      </p:cBhvr>
                                    </p:animEffect>
                                  </p:childTnLst>
                                </p:cTn>
                              </p:par>
                            </p:childTnLst>
                          </p:cTn>
                        </p:par>
                        <p:par>
                          <p:cTn id="40" fill="hold">
                            <p:stCondLst>
                              <p:cond delay="9000"/>
                            </p:stCondLst>
                            <p:childTnLst>
                              <p:par>
                                <p:cTn id="41" presetID="22" presetClass="entr" presetSubtype="8" fill="hold" grpId="0" nodeType="afterEffect">
                                  <p:stCondLst>
                                    <p:cond delay="0"/>
                                  </p:stCondLst>
                                  <p:childTnLst>
                                    <p:set>
                                      <p:cBhvr>
                                        <p:cTn id="42" dur="1" fill="hold">
                                          <p:stCondLst>
                                            <p:cond delay="0"/>
                                          </p:stCondLst>
                                        </p:cTn>
                                        <p:tgtEl>
                                          <p:spTgt spid="13">
                                            <p:txEl>
                                              <p:pRg st="10" end="10"/>
                                            </p:txEl>
                                          </p:spTgt>
                                        </p:tgtEl>
                                        <p:attrNameLst>
                                          <p:attrName>style.visibility</p:attrName>
                                        </p:attrNameLst>
                                      </p:cBhvr>
                                      <p:to>
                                        <p:strVal val="visible"/>
                                      </p:to>
                                    </p:set>
                                    <p:animEffect transition="in" filter="wipe(left)">
                                      <p:cBhvr>
                                        <p:cTn id="43" dur="1000"/>
                                        <p:tgtEl>
                                          <p:spTgt spid="13">
                                            <p:txEl>
                                              <p:pRg st="10" end="10"/>
                                            </p:txEl>
                                          </p:spTgt>
                                        </p:tgtEl>
                                      </p:cBhvr>
                                    </p:animEffect>
                                  </p:childTnLst>
                                </p:cTn>
                              </p:par>
                            </p:childTnLst>
                          </p:cTn>
                        </p:par>
                        <p:par>
                          <p:cTn id="44" fill="hold">
                            <p:stCondLst>
                              <p:cond delay="10000"/>
                            </p:stCondLst>
                            <p:childTnLst>
                              <p:par>
                                <p:cTn id="45" presetID="22" presetClass="entr" presetSubtype="8" fill="hold" grpId="0" nodeType="afterEffect">
                                  <p:stCondLst>
                                    <p:cond delay="0"/>
                                  </p:stCondLst>
                                  <p:childTnLst>
                                    <p:set>
                                      <p:cBhvr>
                                        <p:cTn id="46" dur="1" fill="hold">
                                          <p:stCondLst>
                                            <p:cond delay="0"/>
                                          </p:stCondLst>
                                        </p:cTn>
                                        <p:tgtEl>
                                          <p:spTgt spid="13">
                                            <p:txEl>
                                              <p:pRg st="11" end="11"/>
                                            </p:txEl>
                                          </p:spTgt>
                                        </p:tgtEl>
                                        <p:attrNameLst>
                                          <p:attrName>style.visibility</p:attrName>
                                        </p:attrNameLst>
                                      </p:cBhvr>
                                      <p:to>
                                        <p:strVal val="visible"/>
                                      </p:to>
                                    </p:set>
                                    <p:animEffect transition="in" filter="wipe(left)">
                                      <p:cBhvr>
                                        <p:cTn id="47" dur="1000"/>
                                        <p:tgtEl>
                                          <p:spTgt spid="13">
                                            <p:txEl>
                                              <p:pRg st="11" end="11"/>
                                            </p:txEl>
                                          </p:spTgt>
                                        </p:tgtEl>
                                      </p:cBhvr>
                                    </p:animEffect>
                                  </p:child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777875"/>
          </a:xfrm>
        </p:spPr>
        <p:txBody>
          <a:bodyPr>
            <a:normAutofit/>
          </a:bodyPr>
          <a:lstStyle/>
          <a:p>
            <a:pPr eaLnBrk="1" hangingPunct="1"/>
            <a:r>
              <a:rPr lang="en-US" sz="3600" dirty="0">
                <a:effectLst>
                  <a:outerShdw blurRad="38100" dist="38100" dir="2700000" algn="tl">
                    <a:srgbClr val="000000">
                      <a:alpha val="43137"/>
                    </a:srgbClr>
                  </a:outerShdw>
                </a:effectLst>
              </a:rPr>
              <a:t>Security Evaluation</a:t>
            </a:r>
          </a:p>
        </p:txBody>
      </p:sp>
      <p:sp>
        <p:nvSpPr>
          <p:cNvPr id="27651" name="Content Placeholder 2"/>
          <p:cNvSpPr>
            <a:spLocks noGrp="1"/>
          </p:cNvSpPr>
          <p:nvPr>
            <p:ph idx="1"/>
          </p:nvPr>
        </p:nvSpPr>
        <p:spPr>
          <a:xfrm>
            <a:off x="457200" y="1519238"/>
            <a:ext cx="8507413" cy="1223962"/>
          </a:xfrm>
        </p:spPr>
        <p:txBody>
          <a:bodyPr/>
          <a:lstStyle/>
          <a:p>
            <a:pPr eaLnBrk="1" hangingPunct="1">
              <a:lnSpc>
                <a:spcPts val="2500"/>
              </a:lnSpc>
              <a:spcBef>
                <a:spcPts val="600"/>
              </a:spcBef>
              <a:spcAft>
                <a:spcPts val="600"/>
              </a:spcAft>
            </a:pPr>
            <a:r>
              <a:rPr lang="en-US" sz="2800" b="1" dirty="0" smtClean="0"/>
              <a:t>Embedded devices </a:t>
            </a:r>
          </a:p>
          <a:p>
            <a:pPr lvl="1" eaLnBrk="1" hangingPunct="1">
              <a:lnSpc>
                <a:spcPts val="2500"/>
              </a:lnSpc>
              <a:spcBef>
                <a:spcPts val="0"/>
              </a:spcBef>
              <a:spcAft>
                <a:spcPts val="600"/>
              </a:spcAft>
              <a:buClr>
                <a:schemeClr val="tx1"/>
              </a:buClr>
            </a:pPr>
            <a:r>
              <a:rPr lang="en-US" sz="2000" b="1" dirty="0" smtClean="0"/>
              <a:t>We have discovered </a:t>
            </a:r>
            <a:r>
              <a:rPr lang="en-US" sz="2000" b="1" dirty="0" smtClean="0">
                <a:solidFill>
                  <a:srgbClr val="C00000"/>
                </a:solidFill>
              </a:rPr>
              <a:t>two 0-day vulnerabilities </a:t>
            </a:r>
            <a:r>
              <a:rPr lang="en-US" sz="2000" b="1" dirty="0" smtClean="0"/>
              <a:t>in the web management interface of a </a:t>
            </a:r>
            <a:r>
              <a:rPr lang="en-US" sz="2000" b="1" dirty="0" smtClean="0">
                <a:solidFill>
                  <a:srgbClr val="00B0F0"/>
                </a:solidFill>
              </a:rPr>
              <a:t>popular ADSL router </a:t>
            </a:r>
          </a:p>
        </p:txBody>
      </p:sp>
      <p:pic>
        <p:nvPicPr>
          <p:cNvPr id="2765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708275"/>
            <a:ext cx="6192837" cy="3521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45537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57200" y="5257800"/>
            <a:ext cx="8229599" cy="1316212"/>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algn="ctr"/>
            <a:r>
              <a:rPr lang="en-US" dirty="0"/>
              <a:t>IGLEZAKIS, SYNODINOU, JOUGLEUX, MITROU</a:t>
            </a:r>
            <a:endParaRPr lang="el-GR" dirty="0"/>
          </a:p>
          <a:p>
            <a:pPr algn="ctr"/>
            <a:endParaRPr lang="en-US" dirty="0"/>
          </a:p>
        </p:txBody>
      </p:sp>
      <p:sp>
        <p:nvSpPr>
          <p:cNvPr id="5" name="Τίτλος 4"/>
          <p:cNvSpPr>
            <a:spLocks noGrp="1"/>
          </p:cNvSpPr>
          <p:nvPr>
            <p:ph type="ctrTitle"/>
          </p:nvPr>
        </p:nvSpPr>
        <p:spPr>
          <a:xfrm>
            <a:off x="685800" y="2362200"/>
            <a:ext cx="8077200" cy="2667000"/>
          </a:xfrm>
        </p:spPr>
        <p:txBody>
          <a:bodyPr>
            <a:normAutofit/>
          </a:bodyPr>
          <a:lstStyle/>
          <a:p>
            <a:r>
              <a:rPr lang="en-US" sz="4800" dirty="0"/>
              <a:t>LEGAL REGULATION OF ATTACKS AGAINST INFORMATION SYSTEMS</a:t>
            </a:r>
            <a:endParaRPr lang="el-GR" dirty="0"/>
          </a:p>
        </p:txBody>
      </p:sp>
    </p:spTree>
    <p:extLst>
      <p:ext uri="{BB962C8B-B14F-4D97-AF65-F5344CB8AC3E}">
        <p14:creationId xmlns:p14="http://schemas.microsoft.com/office/powerpoint/2010/main" val="3564810233"/>
      </p:ext>
    </p:extLst>
  </p:cSld>
  <p:clrMapOvr>
    <a:masterClrMapping/>
  </p:clrMapOvr>
  <p:transition advClick="0" advTm="5000">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dirty="0" err="1" smtClean="0"/>
              <a:t>Outline</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72</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606854924"/>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73303"/>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3200" dirty="0"/>
              <a:t>I. ATTACKS AGAINST INFORMATION SYSTEMS: TECHNICAL DEFINITIONS </a:t>
            </a:r>
            <a:endParaRPr lang="el-GR" sz="3200" dirty="0"/>
          </a:p>
        </p:txBody>
      </p:sp>
      <p:sp>
        <p:nvSpPr>
          <p:cNvPr id="3" name="Θέση περιεχομένου 2"/>
          <p:cNvSpPr>
            <a:spLocks noGrp="1"/>
          </p:cNvSpPr>
          <p:nvPr>
            <p:ph idx="1"/>
          </p:nvPr>
        </p:nvSpPr>
        <p:spPr/>
        <p:txBody>
          <a:bodyPr>
            <a:normAutofit/>
          </a:bodyPr>
          <a:lstStyle/>
          <a:p>
            <a:pPr marL="0" indent="0">
              <a:buNone/>
            </a:pPr>
            <a:endParaRPr lang="en-US" sz="2400" dirty="0" smtClean="0"/>
          </a:p>
          <a:p>
            <a:pPr marL="0" indent="0">
              <a:buNone/>
            </a:pPr>
            <a:r>
              <a:rPr lang="en-US" sz="2400" dirty="0" smtClean="0"/>
              <a:t>A</a:t>
            </a:r>
            <a:r>
              <a:rPr lang="en-US" sz="2400" dirty="0"/>
              <a:t>) VARIOUS TYPES AND METHODS OF ATTACKS</a:t>
            </a:r>
          </a:p>
          <a:p>
            <a:endParaRPr lang="en-US" sz="2400" dirty="0"/>
          </a:p>
          <a:p>
            <a:pPr lvl="1"/>
            <a:r>
              <a:rPr lang="en-US" sz="2000" dirty="0"/>
              <a:t>Hacking, fishing, cracking, </a:t>
            </a:r>
            <a:r>
              <a:rPr lang="en-US" sz="2000" dirty="0" err="1"/>
              <a:t>Ddos</a:t>
            </a:r>
            <a:r>
              <a:rPr lang="en-US" sz="2000" dirty="0"/>
              <a:t> attack, Trojan horse, malware program, sniffing.</a:t>
            </a:r>
          </a:p>
          <a:p>
            <a:endParaRPr lang="en-US" sz="2400" dirty="0"/>
          </a:p>
          <a:p>
            <a:pPr marL="0" indent="0">
              <a:buNone/>
            </a:pPr>
            <a:r>
              <a:rPr lang="en-US" sz="2400" dirty="0"/>
              <a:t>B) THE EXTENSIVE NOTION OF “INFORMATION SYSTEMS” </a:t>
            </a:r>
          </a:p>
          <a:p>
            <a:endParaRPr lang="en-US" sz="2400" dirty="0"/>
          </a:p>
          <a:p>
            <a:pPr lvl="1"/>
            <a:r>
              <a:rPr lang="en-US" sz="2000" dirty="0"/>
              <a:t>Computers, ATM, cell phones</a:t>
            </a:r>
            <a:r>
              <a:rPr lang="en-US" sz="2000" dirty="0" smtClean="0"/>
              <a:t>.</a:t>
            </a:r>
            <a:endParaRPr lang="en-US" sz="2000" dirty="0"/>
          </a:p>
        </p:txBody>
      </p:sp>
    </p:spTree>
    <p:extLst>
      <p:ext uri="{BB962C8B-B14F-4D97-AF65-F5344CB8AC3E}">
        <p14:creationId xmlns:p14="http://schemas.microsoft.com/office/powerpoint/2010/main" val="60451331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600" dirty="0"/>
              <a:t>II. THE REPRESSION OF ATTACKS</a:t>
            </a:r>
            <a:endParaRPr lang="el-GR" sz="3600" dirty="0"/>
          </a:p>
        </p:txBody>
      </p:sp>
      <p:sp>
        <p:nvSpPr>
          <p:cNvPr id="3" name="Θέση περιεχομένου 2"/>
          <p:cNvSpPr>
            <a:spLocks noGrp="1"/>
          </p:cNvSpPr>
          <p:nvPr>
            <p:ph idx="1"/>
          </p:nvPr>
        </p:nvSpPr>
        <p:spPr/>
        <p:txBody>
          <a:bodyPr>
            <a:normAutofit lnSpcReduction="10000"/>
          </a:bodyPr>
          <a:lstStyle/>
          <a:p>
            <a:r>
              <a:rPr lang="en-US" dirty="0"/>
              <a:t>A) THE OFFENSES	</a:t>
            </a:r>
          </a:p>
          <a:p>
            <a:endParaRPr lang="en-US" dirty="0"/>
          </a:p>
          <a:p>
            <a:pPr lvl="1"/>
            <a:r>
              <a:rPr lang="en-US" dirty="0"/>
              <a:t>1. THE EVOLUTION OF THE LEGAL FRAMEWORK</a:t>
            </a:r>
          </a:p>
          <a:p>
            <a:pPr lvl="1"/>
            <a:r>
              <a:rPr lang="en-US" dirty="0"/>
              <a:t>2. THE ILLEGAL ACCESS TO INFORMATION SYSTEMS</a:t>
            </a:r>
          </a:p>
          <a:p>
            <a:pPr lvl="1"/>
            <a:r>
              <a:rPr lang="en-US" dirty="0"/>
              <a:t>3. ILLEGAL SYSTEM INTERFERENCE</a:t>
            </a:r>
          </a:p>
          <a:p>
            <a:pPr lvl="1"/>
            <a:r>
              <a:rPr lang="en-US" dirty="0"/>
              <a:t>4. ILLEGAL DATA INTERFERENCE</a:t>
            </a:r>
          </a:p>
          <a:p>
            <a:pPr lvl="1"/>
            <a:r>
              <a:rPr lang="en-US" dirty="0"/>
              <a:t>5. ILLEGAL INTERCEPTION</a:t>
            </a:r>
          </a:p>
          <a:p>
            <a:pPr lvl="1"/>
            <a:r>
              <a:rPr lang="en-US" dirty="0"/>
              <a:t>6. COMPARATIVE ASPECTS OF THE LEGAL </a:t>
            </a:r>
            <a:r>
              <a:rPr lang="en-US" dirty="0" smtClean="0"/>
              <a:t>FRAMEWORK</a:t>
            </a:r>
            <a:endParaRPr lang="en-US" dirty="0"/>
          </a:p>
        </p:txBody>
      </p:sp>
    </p:spTree>
    <p:extLst>
      <p:ext uri="{BB962C8B-B14F-4D97-AF65-F5344CB8AC3E}">
        <p14:creationId xmlns:p14="http://schemas.microsoft.com/office/powerpoint/2010/main" val="220579242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400" dirty="0"/>
              <a:t>B) THE ENFORCEMENT OF LEGISLATION AND THE PROBLEM OF EVIDENCE </a:t>
            </a:r>
            <a:endParaRPr lang="el-GR" sz="2400" dirty="0"/>
          </a:p>
        </p:txBody>
      </p:sp>
      <p:sp>
        <p:nvSpPr>
          <p:cNvPr id="3" name="Θέση περιεχομένου 2"/>
          <p:cNvSpPr>
            <a:spLocks noGrp="1"/>
          </p:cNvSpPr>
          <p:nvPr>
            <p:ph idx="1"/>
          </p:nvPr>
        </p:nvSpPr>
        <p:spPr/>
        <p:txBody>
          <a:bodyPr>
            <a:normAutofit/>
          </a:bodyPr>
          <a:lstStyle/>
          <a:p>
            <a:endParaRPr lang="en-US" sz="2800" dirty="0" smtClean="0"/>
          </a:p>
          <a:p>
            <a:r>
              <a:rPr lang="en-US" sz="2800" dirty="0" smtClean="0"/>
              <a:t>1</a:t>
            </a:r>
            <a:r>
              <a:rPr lang="en-US" sz="2800" dirty="0"/>
              <a:t>. THE PROOF OF THE ILLEGAL VIOLATION</a:t>
            </a:r>
          </a:p>
          <a:p>
            <a:endParaRPr lang="en-US" sz="2800" dirty="0"/>
          </a:p>
          <a:p>
            <a:r>
              <a:rPr lang="en-US" sz="2800" dirty="0"/>
              <a:t>2. THE CONFLICT BETWEEN CYBERCRIME REPRESSION AND PERSONAL DATA PROTECTION</a:t>
            </a:r>
          </a:p>
          <a:p>
            <a:endParaRPr lang="en-US" sz="2800" dirty="0"/>
          </a:p>
          <a:p>
            <a:r>
              <a:rPr lang="en-US" sz="2800" dirty="0"/>
              <a:t>3. ENFORCEMENT </a:t>
            </a:r>
            <a:r>
              <a:rPr lang="en-US" sz="2800" dirty="0" smtClean="0"/>
              <a:t>DIFFICULTIES</a:t>
            </a:r>
            <a:endParaRPr lang="el-GR" sz="2800" dirty="0"/>
          </a:p>
        </p:txBody>
      </p:sp>
    </p:spTree>
    <p:extLst>
      <p:ext uri="{BB962C8B-B14F-4D97-AF65-F5344CB8AC3E}">
        <p14:creationId xmlns:p14="http://schemas.microsoft.com/office/powerpoint/2010/main" val="18227182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dirty="0"/>
              <a:t>III. THE PREVENTION OF ATTACKS</a:t>
            </a:r>
            <a:endParaRPr lang="el-GR" sz="3200" dirty="0"/>
          </a:p>
        </p:txBody>
      </p:sp>
      <p:sp>
        <p:nvSpPr>
          <p:cNvPr id="4" name="Text Placeholder 4"/>
          <p:cNvSpPr>
            <a:spLocks noGrp="1"/>
          </p:cNvSpPr>
          <p:nvPr>
            <p:ph idx="1"/>
          </p:nvPr>
        </p:nvSpPr>
        <p:spPr/>
        <p:txBody>
          <a:bodyPr/>
          <a:lstStyle/>
          <a:p>
            <a:r>
              <a:rPr lang="en-US" dirty="0">
                <a:solidFill>
                  <a:schemeClr val="accent2">
                    <a:lumMod val="75000"/>
                  </a:schemeClr>
                </a:solidFill>
              </a:rPr>
              <a:t>A) THE OBSTACLE-CRIMES </a:t>
            </a:r>
            <a:r>
              <a:rPr lang="en-US" dirty="0" smtClean="0">
                <a:solidFill>
                  <a:schemeClr val="accent2">
                    <a:lumMod val="75000"/>
                  </a:schemeClr>
                </a:solidFill>
              </a:rPr>
              <a:t>LEGISLATION</a:t>
            </a:r>
          </a:p>
          <a:p>
            <a:endParaRPr lang="en-US" dirty="0" smtClean="0"/>
          </a:p>
          <a:p>
            <a:r>
              <a:rPr lang="en-US" sz="2400" dirty="0"/>
              <a:t>1. ANALYSIS OF ARTICLE 7: TOOLS USED FOR COMMITTING OFFENCES</a:t>
            </a:r>
          </a:p>
          <a:p>
            <a:endParaRPr lang="en-US" sz="2400" dirty="0"/>
          </a:p>
          <a:p>
            <a:r>
              <a:rPr lang="en-US" sz="2400" dirty="0"/>
              <a:t>2. ANALYSIS OF ARTICLE 8: INCITEMENT, AIDING AND ABETTING   ATTEMPT</a:t>
            </a:r>
          </a:p>
          <a:p>
            <a:endParaRPr lang="el-GR" dirty="0"/>
          </a:p>
        </p:txBody>
      </p:sp>
    </p:spTree>
    <p:extLst>
      <p:ext uri="{BB962C8B-B14F-4D97-AF65-F5344CB8AC3E}">
        <p14:creationId xmlns:p14="http://schemas.microsoft.com/office/powerpoint/2010/main" val="356667187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dirty="0"/>
              <a:t>III. THE PREVENTION OF ATTACKS</a:t>
            </a:r>
            <a:endParaRPr lang="el-GR" sz="3200" dirty="0"/>
          </a:p>
        </p:txBody>
      </p:sp>
      <p:sp>
        <p:nvSpPr>
          <p:cNvPr id="3" name="Θέση περιεχομένου 2"/>
          <p:cNvSpPr>
            <a:spLocks noGrp="1"/>
          </p:cNvSpPr>
          <p:nvPr>
            <p:ph idx="1"/>
          </p:nvPr>
        </p:nvSpPr>
        <p:spPr/>
        <p:txBody>
          <a:bodyPr/>
          <a:lstStyle/>
          <a:p>
            <a:r>
              <a:rPr lang="en-US" dirty="0">
                <a:solidFill>
                  <a:schemeClr val="accent2">
                    <a:lumMod val="75000"/>
                  </a:schemeClr>
                </a:solidFill>
              </a:rPr>
              <a:t>B) ISSUES OF CYBERCRIME PREVENTION: A VIOLATION OF HUMAN RIGHTS </a:t>
            </a:r>
            <a:r>
              <a:rPr lang="en-US" dirty="0">
                <a:solidFill>
                  <a:schemeClr val="accent2">
                    <a:lumMod val="60000"/>
                    <a:lumOff val="40000"/>
                  </a:schemeClr>
                </a:solidFill>
              </a:rPr>
              <a:t>? </a:t>
            </a:r>
            <a:endParaRPr lang="en-US" dirty="0" smtClean="0">
              <a:solidFill>
                <a:schemeClr val="accent2">
                  <a:lumMod val="60000"/>
                  <a:lumOff val="40000"/>
                </a:schemeClr>
              </a:solidFill>
            </a:endParaRPr>
          </a:p>
          <a:p>
            <a:endParaRPr lang="el-GR" dirty="0"/>
          </a:p>
          <a:p>
            <a:r>
              <a:rPr lang="en-US" sz="2400" dirty="0"/>
              <a:t>1. THE INTERNET CONNECTION AS A COMPONENT OF THE RIGHT OF EXPRESSION</a:t>
            </a:r>
          </a:p>
          <a:p>
            <a:endParaRPr lang="en-US" sz="2400" dirty="0"/>
          </a:p>
          <a:p>
            <a:r>
              <a:rPr lang="en-US" sz="2400" dirty="0"/>
              <a:t>2. SITE BLOCKING AT AN ISP LEVEL AND ITS DANGERS</a:t>
            </a:r>
          </a:p>
          <a:p>
            <a:endParaRPr lang="el-GR" dirty="0"/>
          </a:p>
        </p:txBody>
      </p:sp>
    </p:spTree>
    <p:extLst>
      <p:ext uri="{BB962C8B-B14F-4D97-AF65-F5344CB8AC3E}">
        <p14:creationId xmlns:p14="http://schemas.microsoft.com/office/powerpoint/2010/main" val="47030093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400" dirty="0"/>
              <a:t>IV. LEGAL CONSEQUENCES OF THE ATTACKS</a:t>
            </a:r>
            <a:endParaRPr lang="el-GR" sz="2400" dirty="0"/>
          </a:p>
        </p:txBody>
      </p:sp>
      <p:sp>
        <p:nvSpPr>
          <p:cNvPr id="3" name="Θέση περιεχομένου 2"/>
          <p:cNvSpPr>
            <a:spLocks noGrp="1"/>
          </p:cNvSpPr>
          <p:nvPr>
            <p:ph idx="1"/>
          </p:nvPr>
        </p:nvSpPr>
        <p:spPr/>
        <p:txBody>
          <a:bodyPr>
            <a:normAutofit/>
          </a:bodyPr>
          <a:lstStyle/>
          <a:p>
            <a:r>
              <a:rPr lang="en-US" sz="2800" dirty="0">
                <a:solidFill>
                  <a:schemeClr val="accent2">
                    <a:lumMod val="75000"/>
                  </a:schemeClr>
                </a:solidFill>
              </a:rPr>
              <a:t>A) THE DATA BREACH NOTIFICATION OBLIGATION </a:t>
            </a:r>
          </a:p>
          <a:p>
            <a:endParaRPr lang="en-US" sz="2800" dirty="0"/>
          </a:p>
          <a:p>
            <a:pPr lvl="1"/>
            <a:r>
              <a:rPr lang="en-US" sz="2400" dirty="0"/>
              <a:t>1. THE ISSUE</a:t>
            </a:r>
          </a:p>
          <a:p>
            <a:pPr lvl="1"/>
            <a:endParaRPr lang="en-US" sz="2400" dirty="0"/>
          </a:p>
          <a:p>
            <a:pPr lvl="1"/>
            <a:r>
              <a:rPr lang="en-US" sz="2400" dirty="0"/>
              <a:t>2. COMPARATIVE AND HISTORIC APPROACH</a:t>
            </a:r>
          </a:p>
          <a:p>
            <a:pPr lvl="1"/>
            <a:endParaRPr lang="en-US" sz="2400" dirty="0"/>
          </a:p>
          <a:p>
            <a:pPr lvl="1"/>
            <a:r>
              <a:rPr lang="en-US" sz="2400" dirty="0"/>
              <a:t>3. TOWARDS A GENERALIZATION OF THE DATA BREACH NOTIFICATION OBLIGATION</a:t>
            </a:r>
          </a:p>
          <a:p>
            <a:endParaRPr lang="el-GR" sz="2800" dirty="0"/>
          </a:p>
        </p:txBody>
      </p:sp>
    </p:spTree>
    <p:extLst>
      <p:ext uri="{BB962C8B-B14F-4D97-AF65-F5344CB8AC3E}">
        <p14:creationId xmlns:p14="http://schemas.microsoft.com/office/powerpoint/2010/main" val="255199049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3200" dirty="0"/>
              <a:t>B) CYBERCRIME AS A TOOL TO THE ACHIEVEMENT OF OTHER </a:t>
            </a:r>
            <a:r>
              <a:rPr lang="en-US" sz="3200" dirty="0" smtClean="0"/>
              <a:t>OFFENSES</a:t>
            </a:r>
            <a:endParaRPr lang="el-GR" sz="3200" dirty="0"/>
          </a:p>
        </p:txBody>
      </p:sp>
      <p:sp>
        <p:nvSpPr>
          <p:cNvPr id="3" name="Θέση περιεχομένου 2"/>
          <p:cNvSpPr>
            <a:spLocks noGrp="1"/>
          </p:cNvSpPr>
          <p:nvPr>
            <p:ph idx="1"/>
          </p:nvPr>
        </p:nvSpPr>
        <p:spPr/>
        <p:txBody>
          <a:bodyPr>
            <a:normAutofit/>
          </a:bodyPr>
          <a:lstStyle/>
          <a:p>
            <a:endParaRPr lang="en-US" sz="2800" dirty="0" smtClean="0"/>
          </a:p>
          <a:p>
            <a:endParaRPr lang="en-US" sz="2800" dirty="0"/>
          </a:p>
          <a:p>
            <a:r>
              <a:rPr lang="en-US" sz="2800" dirty="0" smtClean="0"/>
              <a:t>1</a:t>
            </a:r>
            <a:r>
              <a:rPr lang="en-US" sz="2800" dirty="0"/>
              <a:t>. SOCIOLOGY OF HACKING: THE ENEMY FROM INSIDE</a:t>
            </a:r>
          </a:p>
          <a:p>
            <a:endParaRPr lang="en-US" sz="2800" dirty="0"/>
          </a:p>
          <a:p>
            <a:r>
              <a:rPr lang="en-US" sz="2800" dirty="0"/>
              <a:t>2. CYBERCRIME AS A PARALLEL ECONOMY</a:t>
            </a:r>
          </a:p>
        </p:txBody>
      </p:sp>
    </p:spTree>
    <p:extLst>
      <p:ext uri="{BB962C8B-B14F-4D97-AF65-F5344CB8AC3E}">
        <p14:creationId xmlns:p14="http://schemas.microsoft.com/office/powerpoint/2010/main" val="331370706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p:cNvSpPr>
          <p:nvPr/>
        </p:nvSpPr>
        <p:spPr bwMode="auto">
          <a:xfrm>
            <a:off x="1466850" y="5257800"/>
            <a:ext cx="648017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8872" tIns="0" rIns="45720" bIns="0" anchor="b"/>
          <a:lstStyle/>
          <a:p>
            <a:pPr algn="ctr">
              <a:lnSpc>
                <a:spcPct val="90000"/>
              </a:lnSpc>
              <a:buClr>
                <a:schemeClr val="accent1"/>
              </a:buClr>
              <a:buSzPct val="80000"/>
              <a:buFont typeface="Wingdings 2" pitchFamily="18" charset="2"/>
              <a:buNone/>
            </a:pPr>
            <a:endParaRPr lang="en-US" sz="1900" dirty="0">
              <a:solidFill>
                <a:srgbClr val="FFFFFF"/>
              </a:solidFill>
              <a:latin typeface="Corbel" pitchFamily="34" charset="0"/>
            </a:endParaRPr>
          </a:p>
          <a:p>
            <a:pPr algn="ctr">
              <a:lnSpc>
                <a:spcPct val="90000"/>
              </a:lnSpc>
              <a:buClr>
                <a:schemeClr val="accent1"/>
              </a:buClr>
              <a:buSzPct val="80000"/>
              <a:buFont typeface="Wingdings 2" pitchFamily="18" charset="2"/>
              <a:buNone/>
            </a:pPr>
            <a:endParaRPr lang="en-US" sz="2800" dirty="0">
              <a:solidFill>
                <a:srgbClr val="FFFFFF"/>
              </a:solidFill>
              <a:latin typeface="Corbel" pitchFamily="34" charset="0"/>
            </a:endParaRPr>
          </a:p>
          <a:p>
            <a:pPr>
              <a:lnSpc>
                <a:spcPct val="90000"/>
              </a:lnSpc>
              <a:buClr>
                <a:schemeClr val="accent1"/>
              </a:buClr>
              <a:buSzPct val="80000"/>
              <a:buFont typeface="Wingdings 2" pitchFamily="18" charset="2"/>
              <a:buNone/>
            </a:pPr>
            <a:endParaRPr lang="en-US" sz="1900" dirty="0">
              <a:solidFill>
                <a:srgbClr val="FFFFFF"/>
              </a:solidFill>
              <a:latin typeface="Corbel" pitchFamily="34" charset="0"/>
            </a:endParaRPr>
          </a:p>
        </p:txBody>
      </p:sp>
      <p:sp>
        <p:nvSpPr>
          <p:cNvPr id="2" name="Title 1"/>
          <p:cNvSpPr>
            <a:spLocks noGrp="1"/>
          </p:cNvSpPr>
          <p:nvPr>
            <p:ph type="ctrTitle"/>
          </p:nvPr>
        </p:nvSpPr>
        <p:spPr/>
        <p:txBody>
          <a:bodyPr>
            <a:normAutofit/>
          </a:bodyPr>
          <a:lstStyle/>
          <a:p>
            <a:r>
              <a:rPr lang="en-US" dirty="0" smtClean="0">
                <a:effectLst>
                  <a:outerShdw blurRad="38100" dist="38100" dir="2700000" algn="tl">
                    <a:srgbClr val="000000">
                      <a:alpha val="43137"/>
                    </a:srgbClr>
                  </a:outerShdw>
                </a:effectLst>
              </a:rPr>
              <a:t>Center for Security Studies (KEMEA)</a:t>
            </a:r>
            <a:endParaRPr lang="el-GR" dirty="0"/>
          </a:p>
        </p:txBody>
      </p:sp>
      <p:pic>
        <p:nvPicPr>
          <p:cNvPr id="5122" name="Picture 2" descr="C:\Users\PDrogkaris\Pictures\kemea-big-transparent.png__230x132_q8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28600"/>
            <a:ext cx="2860104" cy="164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96648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r"/>
            <a:r>
              <a:rPr lang="en-US" sz="4000" dirty="0" smtClean="0"/>
              <a:t/>
            </a:r>
            <a:br>
              <a:rPr lang="en-US" sz="4000" dirty="0" smtClean="0"/>
            </a:br>
            <a:r>
              <a:rPr lang="en-US" sz="4000" dirty="0" smtClean="0"/>
              <a:t>Cybercrime </a:t>
            </a:r>
            <a:r>
              <a:rPr lang="en-US" sz="4000" dirty="0"/>
              <a:t>Law</a:t>
            </a:r>
            <a:br>
              <a:rPr lang="en-US" sz="4000" dirty="0"/>
            </a:br>
            <a:r>
              <a:rPr lang="en-US" sz="4000" dirty="0"/>
              <a:t>Syllabus Content</a:t>
            </a:r>
            <a:endParaRPr lang="en-GB" sz="4000" dirty="0"/>
          </a:p>
        </p:txBody>
      </p:sp>
      <p:sp>
        <p:nvSpPr>
          <p:cNvPr id="3" name="Subtitle 2"/>
          <p:cNvSpPr>
            <a:spLocks noGrp="1"/>
          </p:cNvSpPr>
          <p:nvPr>
            <p:ph type="subTitle" idx="1"/>
          </p:nvPr>
        </p:nvSpPr>
        <p:spPr>
          <a:xfrm>
            <a:off x="1432560" y="1850064"/>
            <a:ext cx="7406640" cy="1752600"/>
          </a:xfrm>
        </p:spPr>
        <p:txBody>
          <a:bodyPr>
            <a:normAutofit/>
          </a:bodyPr>
          <a:lstStyle/>
          <a:p>
            <a:r>
              <a:rPr lang="en-US" sz="3600" dirty="0"/>
              <a:t>Faculty of Law</a:t>
            </a:r>
          </a:p>
          <a:p>
            <a:r>
              <a:rPr lang="en-US" sz="3600" dirty="0"/>
              <a:t>Aristotle University of Thessaloniki</a:t>
            </a:r>
          </a:p>
          <a:p>
            <a:endParaRPr lang="en-GB" sz="3600" dirty="0"/>
          </a:p>
        </p:txBody>
      </p:sp>
      <p:sp>
        <p:nvSpPr>
          <p:cNvPr id="6" name="Subtitle 2"/>
          <p:cNvSpPr txBox="1">
            <a:spLocks/>
          </p:cNvSpPr>
          <p:nvPr/>
        </p:nvSpPr>
        <p:spPr>
          <a:xfrm>
            <a:off x="457200" y="5257800"/>
            <a:ext cx="8229599" cy="1316212"/>
          </a:xfrm>
          <a:prstGeom prst="rect">
            <a:avLst/>
          </a:prstGeom>
        </p:spPr>
        <p:txBody>
          <a:bodyPr vert="horz" lIns="118872" tIns="0" rIns="45720" bIns="0" rtlCol="0" anchor="b">
            <a:no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algn="ctr"/>
            <a:endParaRPr lang="en-US" sz="3200" dirty="0" smtClean="0"/>
          </a:p>
          <a:p>
            <a:r>
              <a:rPr lang="en-US" sz="3200" b="1" dirty="0" err="1" smtClean="0"/>
              <a:t>Ioannis</a:t>
            </a:r>
            <a:r>
              <a:rPr lang="en-US" sz="3200" b="1" dirty="0" smtClean="0"/>
              <a:t> </a:t>
            </a:r>
            <a:r>
              <a:rPr lang="en-US" sz="3200" b="1" dirty="0" err="1"/>
              <a:t>Iglezakis</a:t>
            </a:r>
            <a:endParaRPr lang="en-US" sz="3200" b="1" dirty="0"/>
          </a:p>
          <a:p>
            <a:r>
              <a:rPr lang="en-US" sz="2400" dirty="0"/>
              <a:t>Assistant </a:t>
            </a:r>
            <a:r>
              <a:rPr lang="en-US" sz="2400" dirty="0" smtClean="0"/>
              <a:t>Professor</a:t>
            </a:r>
            <a:endParaRPr lang="en-US" sz="2400" dirty="0"/>
          </a:p>
        </p:txBody>
      </p:sp>
    </p:spTree>
    <p:extLst>
      <p:ext uri="{BB962C8B-B14F-4D97-AF65-F5344CB8AC3E}">
        <p14:creationId xmlns:p14="http://schemas.microsoft.com/office/powerpoint/2010/main" val="2152639909"/>
      </p:ext>
    </p:extLst>
  </p:cSld>
  <p:clrMapOvr>
    <a:masterClrMapping/>
  </p:clrMapOvr>
  <p:transition advClick="0" advTm="5000">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5448"/>
            <a:ext cx="7086600" cy="1252728"/>
          </a:xfrm>
        </p:spPr>
        <p:txBody>
          <a:bodyPr>
            <a:noAutofit/>
          </a:bodyPr>
          <a:lstStyle/>
          <a:p>
            <a:pPr algn="ctr"/>
            <a:r>
              <a:rPr lang="en-US" sz="3600" dirty="0"/>
              <a:t>Type, Language, Level and Prerequisites of the course</a:t>
            </a:r>
            <a:endParaRPr lang="en-GB" sz="3600" dirty="0"/>
          </a:p>
        </p:txBody>
      </p:sp>
      <p:sp>
        <p:nvSpPr>
          <p:cNvPr id="5" name="Content Placeholder 4"/>
          <p:cNvSpPr>
            <a:spLocks noGrp="1"/>
          </p:cNvSpPr>
          <p:nvPr>
            <p:ph idx="1"/>
          </p:nvPr>
        </p:nvSpPr>
        <p:spPr/>
        <p:txBody>
          <a:bodyPr/>
          <a:lstStyle/>
          <a:p>
            <a:r>
              <a:rPr lang="en-US" dirty="0"/>
              <a:t>Elective course offered in the Faculty of Law</a:t>
            </a:r>
          </a:p>
          <a:p>
            <a:r>
              <a:rPr lang="en-US" dirty="0"/>
              <a:t>Language: English</a:t>
            </a:r>
          </a:p>
          <a:p>
            <a:r>
              <a:rPr lang="en-US" dirty="0"/>
              <a:t>Level of the course is undergraduate (BA)</a:t>
            </a:r>
          </a:p>
          <a:p>
            <a:r>
              <a:rPr lang="en-US" dirty="0"/>
              <a:t>Prerequisites: None</a:t>
            </a:r>
          </a:p>
          <a:p>
            <a:r>
              <a:rPr lang="en-US" dirty="0"/>
              <a:t>Number of ECTS credits: 5</a:t>
            </a:r>
          </a:p>
          <a:p>
            <a:pPr>
              <a:lnSpc>
                <a:spcPct val="200000"/>
              </a:lnSpc>
            </a:pPr>
            <a:endParaRPr lang="en-GB" dirty="0" smtClean="0"/>
          </a:p>
        </p:txBody>
      </p:sp>
      <p:sp>
        <p:nvSpPr>
          <p:cNvPr id="3" name="Slide Number Placeholder 2"/>
          <p:cNvSpPr>
            <a:spLocks noGrp="1"/>
          </p:cNvSpPr>
          <p:nvPr>
            <p:ph type="sldNum" sz="quarter" idx="12"/>
          </p:nvPr>
        </p:nvSpPr>
        <p:spPr/>
        <p:txBody>
          <a:bodyPr/>
          <a:lstStyle/>
          <a:p>
            <a:fld id="{95EE9EF1-1D95-4288-8C66-E458413FD8EB}" type="slidenum">
              <a:rPr lang="en-GB" smtClean="0"/>
              <a:t>81</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Tree>
    <p:extLst>
      <p:ext uri="{BB962C8B-B14F-4D97-AF65-F5344CB8AC3E}">
        <p14:creationId xmlns:p14="http://schemas.microsoft.com/office/powerpoint/2010/main" val="2767209912"/>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1000" y="152400"/>
            <a:ext cx="7162800" cy="1252728"/>
          </a:xfrm>
        </p:spPr>
        <p:txBody>
          <a:bodyPr>
            <a:normAutofit fontScale="90000"/>
          </a:bodyPr>
          <a:lstStyle/>
          <a:p>
            <a:r>
              <a:rPr lang="en-US" sz="4800" dirty="0"/>
              <a:t>Competences to be developed</a:t>
            </a:r>
            <a:endParaRPr lang="el-GR" dirty="0"/>
          </a:p>
        </p:txBody>
      </p:sp>
      <p:sp>
        <p:nvSpPr>
          <p:cNvPr id="3" name="Θέση περιεχομένου 2"/>
          <p:cNvSpPr>
            <a:spLocks noGrp="1"/>
          </p:cNvSpPr>
          <p:nvPr>
            <p:ph idx="1"/>
          </p:nvPr>
        </p:nvSpPr>
        <p:spPr/>
        <p:txBody>
          <a:bodyPr/>
          <a:lstStyle/>
          <a:p>
            <a:r>
              <a:rPr lang="en-US" dirty="0"/>
              <a:t>Application of legal texts in the context of cybercrime</a:t>
            </a:r>
          </a:p>
          <a:p>
            <a:r>
              <a:rPr lang="en-US" dirty="0"/>
              <a:t>Accessing legal texts</a:t>
            </a:r>
          </a:p>
          <a:p>
            <a:r>
              <a:rPr lang="en-US" dirty="0"/>
              <a:t>Interpretation of legal texts in context</a:t>
            </a:r>
          </a:p>
          <a:p>
            <a:r>
              <a:rPr lang="en-US" dirty="0"/>
              <a:t>Presenting information visually and </a:t>
            </a:r>
            <a:r>
              <a:rPr lang="en-US" dirty="0" smtClean="0"/>
              <a:t>orally</a:t>
            </a:r>
            <a:endParaRPr lang="en-US" dirty="0"/>
          </a:p>
        </p:txBody>
      </p:sp>
    </p:spTree>
    <p:extLst>
      <p:ext uri="{BB962C8B-B14F-4D97-AF65-F5344CB8AC3E}">
        <p14:creationId xmlns:p14="http://schemas.microsoft.com/office/powerpoint/2010/main" val="236704255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Learning outcomes</a:t>
            </a:r>
            <a:endParaRPr lang="el-GR" dirty="0"/>
          </a:p>
        </p:txBody>
      </p:sp>
      <p:sp>
        <p:nvSpPr>
          <p:cNvPr id="3" name="Θέση περιεχομένου 2"/>
          <p:cNvSpPr>
            <a:spLocks noGrp="1"/>
          </p:cNvSpPr>
          <p:nvPr>
            <p:ph idx="1"/>
          </p:nvPr>
        </p:nvSpPr>
        <p:spPr/>
        <p:txBody>
          <a:bodyPr/>
          <a:lstStyle/>
          <a:p>
            <a:r>
              <a:rPr lang="en-US" dirty="0"/>
              <a:t>To provide an understanding of the phenomenon of cybercrime</a:t>
            </a:r>
          </a:p>
          <a:p>
            <a:r>
              <a:rPr lang="en-US" dirty="0"/>
              <a:t>To classify the different types of cybercrime in comparative perspective</a:t>
            </a:r>
          </a:p>
          <a:p>
            <a:r>
              <a:rPr lang="en-US" dirty="0"/>
              <a:t>To study the legal provisions pertaining to cybercrime</a:t>
            </a:r>
          </a:p>
          <a:p>
            <a:r>
              <a:rPr lang="en-US" dirty="0"/>
              <a:t>To study procedural aspects (jurisdiction &amp; evidence) and investigation of cybercrime </a:t>
            </a:r>
          </a:p>
          <a:p>
            <a:endParaRPr lang="en-US" dirty="0"/>
          </a:p>
          <a:p>
            <a:endParaRPr lang="el-GR" dirty="0"/>
          </a:p>
        </p:txBody>
      </p:sp>
    </p:spTree>
    <p:extLst>
      <p:ext uri="{BB962C8B-B14F-4D97-AF65-F5344CB8AC3E}">
        <p14:creationId xmlns:p14="http://schemas.microsoft.com/office/powerpoint/2010/main" val="335608728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Outline of Lectures</a:t>
            </a:r>
            <a:endParaRPr lang="el-GR" dirty="0"/>
          </a:p>
        </p:txBody>
      </p:sp>
      <p:sp>
        <p:nvSpPr>
          <p:cNvPr id="3" name="Θέση περιεχομένου 2"/>
          <p:cNvSpPr>
            <a:spLocks noGrp="1"/>
          </p:cNvSpPr>
          <p:nvPr>
            <p:ph idx="1"/>
          </p:nvPr>
        </p:nvSpPr>
        <p:spPr/>
        <p:txBody>
          <a:bodyPr/>
          <a:lstStyle/>
          <a:p>
            <a:r>
              <a:rPr lang="en-US" dirty="0"/>
              <a:t>The Evolution &amp; Challenges of Cybercrime</a:t>
            </a:r>
          </a:p>
          <a:p>
            <a:r>
              <a:rPr lang="en-US" dirty="0"/>
              <a:t>Defining Cybercrime &amp; International Instruments against cybercrimes, Basic terms</a:t>
            </a:r>
          </a:p>
          <a:p>
            <a:r>
              <a:rPr lang="en-US" dirty="0"/>
              <a:t>Offences where computer is the target; malicious software</a:t>
            </a:r>
          </a:p>
          <a:p>
            <a:r>
              <a:rPr lang="en-US" dirty="0"/>
              <a:t>Illegal access</a:t>
            </a:r>
          </a:p>
          <a:p>
            <a:r>
              <a:rPr lang="en-US" dirty="0"/>
              <a:t>Impairment of data, misuse of devices, interception of data</a:t>
            </a:r>
          </a:p>
          <a:p>
            <a:r>
              <a:rPr lang="en-US" dirty="0"/>
              <a:t>Computer Fraud</a:t>
            </a:r>
          </a:p>
          <a:p>
            <a:endParaRPr lang="en-US" dirty="0"/>
          </a:p>
          <a:p>
            <a:endParaRPr lang="el-GR" dirty="0"/>
          </a:p>
        </p:txBody>
      </p:sp>
    </p:spTree>
    <p:extLst>
      <p:ext uri="{BB962C8B-B14F-4D97-AF65-F5344CB8AC3E}">
        <p14:creationId xmlns:p14="http://schemas.microsoft.com/office/powerpoint/2010/main" val="168445977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Outline of Lectures</a:t>
            </a:r>
            <a:endParaRPr lang="el-GR" dirty="0"/>
          </a:p>
        </p:txBody>
      </p:sp>
      <p:sp>
        <p:nvSpPr>
          <p:cNvPr id="3" name="Θέση περιεχομένου 2"/>
          <p:cNvSpPr>
            <a:spLocks noGrp="1"/>
          </p:cNvSpPr>
          <p:nvPr>
            <p:ph idx="1"/>
          </p:nvPr>
        </p:nvSpPr>
        <p:spPr/>
        <p:txBody>
          <a:bodyPr/>
          <a:lstStyle/>
          <a:p>
            <a:r>
              <a:rPr lang="en-US" dirty="0"/>
              <a:t>Child pornography</a:t>
            </a:r>
          </a:p>
          <a:p>
            <a:r>
              <a:rPr lang="en-US" dirty="0"/>
              <a:t>Other Sexual offences (grooming, etc.)</a:t>
            </a:r>
          </a:p>
          <a:p>
            <a:r>
              <a:rPr lang="en-US" dirty="0"/>
              <a:t>Attacks against information systems</a:t>
            </a:r>
          </a:p>
          <a:p>
            <a:r>
              <a:rPr lang="en-US" dirty="0"/>
              <a:t>Crimes against intellectual property and personal data </a:t>
            </a:r>
          </a:p>
          <a:p>
            <a:r>
              <a:rPr lang="en-US" dirty="0"/>
              <a:t>Jurisdiction &amp; Evidence </a:t>
            </a:r>
          </a:p>
          <a:p>
            <a:r>
              <a:rPr lang="en-US" dirty="0"/>
              <a:t>Digital Investigation of Crimes</a:t>
            </a:r>
          </a:p>
          <a:p>
            <a:endParaRPr lang="en-US" dirty="0"/>
          </a:p>
          <a:p>
            <a:endParaRPr lang="en-US" dirty="0"/>
          </a:p>
          <a:p>
            <a:endParaRPr lang="el-GR" dirty="0"/>
          </a:p>
        </p:txBody>
      </p:sp>
    </p:spTree>
    <p:extLst>
      <p:ext uri="{BB962C8B-B14F-4D97-AF65-F5344CB8AC3E}">
        <p14:creationId xmlns:p14="http://schemas.microsoft.com/office/powerpoint/2010/main" val="300292915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Suggested Bibliography</a:t>
            </a:r>
            <a:endParaRPr lang="el-GR" dirty="0"/>
          </a:p>
        </p:txBody>
      </p:sp>
      <p:sp>
        <p:nvSpPr>
          <p:cNvPr id="3" name="Θέση περιεχομένου 2"/>
          <p:cNvSpPr>
            <a:spLocks noGrp="1"/>
          </p:cNvSpPr>
          <p:nvPr>
            <p:ph idx="1"/>
          </p:nvPr>
        </p:nvSpPr>
        <p:spPr/>
        <p:txBody>
          <a:bodyPr>
            <a:normAutofit fontScale="70000" lnSpcReduction="20000"/>
          </a:bodyPr>
          <a:lstStyle/>
          <a:p>
            <a:pPr>
              <a:spcBef>
                <a:spcPts val="800"/>
              </a:spcBef>
            </a:pPr>
            <a:r>
              <a:rPr lang="en-US" b="1" dirty="0"/>
              <a:t>J. Clough</a:t>
            </a:r>
            <a:r>
              <a:rPr lang="en-US" dirty="0"/>
              <a:t>, Principles of cybercrime, Cambridge University Press 2010</a:t>
            </a:r>
          </a:p>
          <a:p>
            <a:pPr>
              <a:spcBef>
                <a:spcPts val="800"/>
              </a:spcBef>
            </a:pPr>
            <a:r>
              <a:rPr lang="en-US" b="1" dirty="0"/>
              <a:t>M. </a:t>
            </a:r>
            <a:r>
              <a:rPr lang="en-US" b="1" dirty="0" err="1"/>
              <a:t>Yar</a:t>
            </a:r>
            <a:r>
              <a:rPr lang="en-US" dirty="0"/>
              <a:t>, Cybercrime and society, Cybercrime and society, Sage Publications 2006</a:t>
            </a:r>
          </a:p>
          <a:p>
            <a:pPr>
              <a:spcBef>
                <a:spcPts val="800"/>
              </a:spcBef>
            </a:pPr>
            <a:r>
              <a:rPr lang="en-US" b="1" dirty="0"/>
              <a:t>D. </a:t>
            </a:r>
            <a:r>
              <a:rPr lang="en-US" b="1" dirty="0" err="1"/>
              <a:t>Spinellis</a:t>
            </a:r>
            <a:r>
              <a:rPr lang="en-US" b="1" dirty="0"/>
              <a:t> (ed.</a:t>
            </a:r>
            <a:r>
              <a:rPr lang="en-US" dirty="0"/>
              <a:t>),Computer crimes, cyber-terrorism, child pornography and financial crimes (International Congress of Penal Law), 2004.</a:t>
            </a:r>
          </a:p>
          <a:p>
            <a:pPr>
              <a:spcBef>
                <a:spcPts val="800"/>
              </a:spcBef>
            </a:pPr>
            <a:r>
              <a:rPr lang="en-US" b="1" dirty="0"/>
              <a:t>I. Walden</a:t>
            </a:r>
            <a:r>
              <a:rPr lang="en-US" dirty="0"/>
              <a:t>, Computer crimes and digital investigations, Oxford University Press 2007</a:t>
            </a:r>
          </a:p>
          <a:p>
            <a:pPr>
              <a:spcBef>
                <a:spcPts val="800"/>
              </a:spcBef>
            </a:pPr>
            <a:r>
              <a:rPr lang="en-US" b="1" dirty="0"/>
              <a:t>T. Douglas &amp; B. Loader</a:t>
            </a:r>
            <a:r>
              <a:rPr lang="en-US" dirty="0"/>
              <a:t>, Cybercrime: law enforcement, security and surveillance, London 2000</a:t>
            </a:r>
          </a:p>
          <a:p>
            <a:pPr>
              <a:spcBef>
                <a:spcPts val="800"/>
              </a:spcBef>
            </a:pPr>
            <a:r>
              <a:rPr lang="en-US" b="1" dirty="0"/>
              <a:t>D. </a:t>
            </a:r>
            <a:r>
              <a:rPr lang="en-US" b="1" dirty="0" err="1"/>
              <a:t>Cullompton</a:t>
            </a:r>
            <a:r>
              <a:rPr lang="en-US" b="1" dirty="0"/>
              <a:t>, Or. Portland &amp; P. </a:t>
            </a:r>
            <a:r>
              <a:rPr lang="en-US" b="1" dirty="0" err="1"/>
              <a:t>Willan</a:t>
            </a:r>
            <a:r>
              <a:rPr lang="en-US" dirty="0"/>
              <a:t>, Computer misuse: response, regulation and the law, 2008.</a:t>
            </a:r>
          </a:p>
          <a:p>
            <a:pPr>
              <a:spcBef>
                <a:spcPts val="800"/>
              </a:spcBef>
            </a:pPr>
            <a:r>
              <a:rPr lang="en-US" b="1" dirty="0"/>
              <a:t>D. Wall</a:t>
            </a:r>
            <a:r>
              <a:rPr lang="en-US" dirty="0"/>
              <a:t>, Cyberspace crime, </a:t>
            </a:r>
            <a:r>
              <a:rPr lang="en-US" dirty="0" err="1"/>
              <a:t>Ashgate</a:t>
            </a:r>
            <a:r>
              <a:rPr lang="en-US" dirty="0"/>
              <a:t> 2003.</a:t>
            </a:r>
          </a:p>
          <a:p>
            <a:endParaRPr lang="en-US" dirty="0"/>
          </a:p>
          <a:p>
            <a:endParaRPr lang="el-GR" dirty="0"/>
          </a:p>
        </p:txBody>
      </p:sp>
    </p:spTree>
    <p:extLst>
      <p:ext uri="{BB962C8B-B14F-4D97-AF65-F5344CB8AC3E}">
        <p14:creationId xmlns:p14="http://schemas.microsoft.com/office/powerpoint/2010/main" val="106795915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a:r>
              <a:rPr lang="en-GB" dirty="0" smtClean="0"/>
              <a:t/>
            </a:r>
            <a:br>
              <a:rPr lang="en-GB" dirty="0" smtClean="0"/>
            </a:br>
            <a:endParaRPr lang="en-GB" dirty="0"/>
          </a:p>
        </p:txBody>
      </p:sp>
      <p:sp>
        <p:nvSpPr>
          <p:cNvPr id="3" name="Subtitle 2"/>
          <p:cNvSpPr>
            <a:spLocks noGrp="1"/>
          </p:cNvSpPr>
          <p:nvPr>
            <p:ph type="subTitle" idx="1"/>
          </p:nvPr>
        </p:nvSpPr>
        <p:spPr>
          <a:xfrm>
            <a:off x="1143000" y="1905000"/>
            <a:ext cx="7406640" cy="1752600"/>
          </a:xfrm>
        </p:spPr>
        <p:txBody>
          <a:bodyPr>
            <a:normAutofit lnSpcReduction="10000"/>
          </a:bodyPr>
          <a:lstStyle/>
          <a:p>
            <a:pPr algn="ctr"/>
            <a:r>
              <a:rPr lang="en-US" sz="4000" b="1" dirty="0" err="1"/>
              <a:t>CyNC</a:t>
            </a:r>
            <a:r>
              <a:rPr lang="en-US" sz="4000" b="1" dirty="0"/>
              <a:t> </a:t>
            </a:r>
            <a:r>
              <a:rPr lang="en-US" sz="4000" b="1" dirty="0">
                <a:latin typeface="Aharoni" panose="02010803020104030203" pitchFamily="2" charset="-79"/>
                <a:cs typeface="Aharoni" panose="02010803020104030203" pitchFamily="2" charset="-79"/>
              </a:rPr>
              <a:t>2013</a:t>
            </a:r>
            <a:r>
              <a:rPr lang="en-US" sz="4000" dirty="0"/>
              <a:t/>
            </a:r>
            <a:br>
              <a:rPr lang="en-US" sz="4000" dirty="0"/>
            </a:br>
            <a:r>
              <a:rPr lang="en-US" sz="4000" dirty="0"/>
              <a:t>Cybercrime Network </a:t>
            </a:r>
            <a:endParaRPr lang="en-US" sz="4000" dirty="0" smtClean="0"/>
          </a:p>
          <a:p>
            <a:pPr algn="ctr"/>
            <a:r>
              <a:rPr lang="en-US" sz="4000" dirty="0" smtClean="0"/>
              <a:t>Conference</a:t>
            </a:r>
            <a:endParaRPr lang="en-GB" sz="4000" dirty="0"/>
          </a:p>
        </p:txBody>
      </p:sp>
      <p:sp>
        <p:nvSpPr>
          <p:cNvPr id="6" name="Subtitle 2"/>
          <p:cNvSpPr txBox="1">
            <a:spLocks/>
          </p:cNvSpPr>
          <p:nvPr/>
        </p:nvSpPr>
        <p:spPr>
          <a:xfrm>
            <a:off x="457200" y="5257800"/>
            <a:ext cx="8229599" cy="1316212"/>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algn="ctr"/>
            <a:endParaRPr lang="en-US" dirty="0" smtClean="0"/>
          </a:p>
          <a:p>
            <a:pPr algn="ctr"/>
            <a:r>
              <a:rPr lang="en-US" dirty="0"/>
              <a:t>FORTH-ICS Part</a:t>
            </a:r>
          </a:p>
          <a:p>
            <a:pPr algn="ctr"/>
            <a:r>
              <a:rPr lang="en-US" dirty="0"/>
              <a:t>GCC, Dublin </a:t>
            </a:r>
            <a:r>
              <a:rPr lang="en-US" dirty="0">
                <a:latin typeface="Aharoni" panose="02010803020104030203" pitchFamily="2" charset="-79"/>
                <a:cs typeface="Aharoni" panose="02010803020104030203" pitchFamily="2" charset="-79"/>
              </a:rPr>
              <a:t>2013</a:t>
            </a:r>
          </a:p>
          <a:p>
            <a:pPr algn="ctr"/>
            <a:endParaRPr lang="en-US" dirty="0"/>
          </a:p>
        </p:txBody>
      </p:sp>
    </p:spTree>
    <p:extLst>
      <p:ext uri="{BB962C8B-B14F-4D97-AF65-F5344CB8AC3E}">
        <p14:creationId xmlns:p14="http://schemas.microsoft.com/office/powerpoint/2010/main" val="2575695377"/>
      </p:ext>
    </p:extLst>
  </p:cSld>
  <p:clrMapOvr>
    <a:masterClrMapping/>
  </p:clrMapOvr>
  <p:transition advClick="0" advTm="5000">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Botnets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88</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a:bodyPr>
          <a:lstStyle/>
          <a:p>
            <a:pPr marL="118872" indent="0">
              <a:buNone/>
            </a:pPr>
            <a:r>
              <a:rPr lang="en-US" sz="2600" dirty="0" smtClean="0"/>
              <a:t>       Network </a:t>
            </a:r>
            <a:r>
              <a:rPr lang="en-US" sz="2600" dirty="0"/>
              <a:t>of </a:t>
            </a:r>
            <a:r>
              <a:rPr lang="en-US" sz="2600" b="1" dirty="0"/>
              <a:t>C</a:t>
            </a:r>
            <a:r>
              <a:rPr lang="en-US" sz="2600" b="1" dirty="0" smtClean="0"/>
              <a:t>ompromised </a:t>
            </a:r>
            <a:r>
              <a:rPr lang="en-US" sz="2600" b="1" dirty="0"/>
              <a:t>M</a:t>
            </a:r>
            <a:r>
              <a:rPr lang="en-US" sz="2600" b="1" dirty="0" smtClean="0"/>
              <a:t>achines </a:t>
            </a:r>
            <a:r>
              <a:rPr lang="en-US" sz="2600" dirty="0"/>
              <a:t>under the control </a:t>
            </a:r>
            <a:r>
              <a:rPr lang="en-US" sz="2600" dirty="0" smtClean="0"/>
              <a:t>             </a:t>
            </a:r>
          </a:p>
          <a:p>
            <a:pPr marL="118872" indent="0">
              <a:buNone/>
            </a:pPr>
            <a:r>
              <a:rPr lang="en-US" sz="2600" dirty="0"/>
              <a:t> </a:t>
            </a:r>
            <a:r>
              <a:rPr lang="en-US" sz="2600" dirty="0" smtClean="0"/>
              <a:t>                                                  of </a:t>
            </a:r>
            <a:r>
              <a:rPr lang="en-US" sz="2600" dirty="0"/>
              <a:t>an </a:t>
            </a:r>
            <a:r>
              <a:rPr lang="en-US" sz="2600" b="1" dirty="0"/>
              <a:t>A</a:t>
            </a:r>
            <a:r>
              <a:rPr lang="en-US" sz="2600" b="1" dirty="0" smtClean="0"/>
              <a:t>ttacker</a:t>
            </a:r>
            <a:r>
              <a:rPr lang="en-US" sz="2600" dirty="0" smtClean="0"/>
              <a:t>.</a:t>
            </a:r>
          </a:p>
          <a:p>
            <a:endParaRPr lang="en-US" sz="2600" dirty="0" smtClean="0"/>
          </a:p>
          <a:p>
            <a:endParaRPr lang="en-US" sz="2600" dirty="0" smtClean="0"/>
          </a:p>
        </p:txBody>
      </p:sp>
      <p:pic>
        <p:nvPicPr>
          <p:cNvPr id="8" name="Picture 4" descr="http://ritcyberselfdefense.files.wordpress.com/2011/09/botn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641" y="3124200"/>
            <a:ext cx="569375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ntoine\Desktop\dd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29" y="3733800"/>
            <a:ext cx="1748971" cy="17489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ntoine\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25" y="5486400"/>
            <a:ext cx="1704975" cy="1277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ntoine\Desktop\malware-1fef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2514600"/>
            <a:ext cx="144780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ntoine\Desktop\Botnet_W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637971"/>
            <a:ext cx="3170238" cy="159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35368"/>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BotHunter</a:t>
            </a:r>
            <a:br>
              <a:rPr lang="en-US" dirty="0"/>
            </a:br>
            <a:r>
              <a:rPr lang="en-US" sz="4800" dirty="0"/>
              <a:t>Botnet Diagnosis System</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89</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r>
              <a:rPr lang="en-US" sz="2600" dirty="0"/>
              <a:t>Uses </a:t>
            </a:r>
            <a:r>
              <a:rPr lang="en-US" sz="2600" dirty="0" smtClean="0"/>
              <a:t>a </a:t>
            </a:r>
            <a:r>
              <a:rPr lang="en-US" sz="2600" b="1" i="1" dirty="0" smtClean="0"/>
              <a:t>state-based </a:t>
            </a:r>
            <a:r>
              <a:rPr lang="en-US" sz="2600" dirty="0" smtClean="0"/>
              <a:t> infection sequence model.</a:t>
            </a:r>
          </a:p>
          <a:p>
            <a:r>
              <a:rPr lang="en-US" sz="2600" dirty="0" smtClean="0"/>
              <a:t>BotHunter correlator </a:t>
            </a:r>
            <a:r>
              <a:rPr lang="en-US" sz="2600" dirty="0"/>
              <a:t>computes an </a:t>
            </a:r>
            <a:r>
              <a:rPr lang="en-US" sz="2600" i="1" dirty="0" smtClean="0"/>
              <a:t>“</a:t>
            </a:r>
            <a:r>
              <a:rPr lang="en-US" sz="2600" b="1" i="1" dirty="0" smtClean="0"/>
              <a:t>anomaly score</a:t>
            </a:r>
            <a:r>
              <a:rPr lang="en-US" sz="2600" i="1" dirty="0" smtClean="0"/>
              <a:t>” </a:t>
            </a:r>
            <a:r>
              <a:rPr lang="en-US" sz="2600" dirty="0" smtClean="0"/>
              <a:t>and generates a bot profile.</a:t>
            </a:r>
            <a:endParaRPr lang="en-US" sz="2600" dirty="0"/>
          </a:p>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360848"/>
            <a:ext cx="6081713" cy="296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41" y="4877423"/>
            <a:ext cx="2242457" cy="178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82969"/>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676400"/>
            <a:ext cx="8424936" cy="4920952"/>
          </a:xfrm>
        </p:spPr>
        <p:txBody>
          <a:bodyPr>
            <a:normAutofit/>
          </a:bodyPr>
          <a:lstStyle/>
          <a:p>
            <a:pPr algn="just">
              <a:lnSpc>
                <a:spcPct val="100000"/>
              </a:lnSpc>
            </a:pPr>
            <a:r>
              <a:rPr lang="en-US" sz="2000" b="1" dirty="0">
                <a:cs typeface="Arial" pitchFamily="34" charset="0"/>
              </a:rPr>
              <a:t>Established in 2005 ( with Law No 3387/2005) as the think tank on Security Policy of the Greek Ministry of Citizen Protection </a:t>
            </a:r>
            <a:endParaRPr lang="en-US" sz="2000" b="1" dirty="0" smtClean="0">
              <a:cs typeface="Arial" pitchFamily="34" charset="0"/>
            </a:endParaRPr>
          </a:p>
          <a:p>
            <a:pPr algn="just">
              <a:lnSpc>
                <a:spcPct val="100000"/>
              </a:lnSpc>
            </a:pPr>
            <a:endParaRPr lang="en-US" sz="2000" b="1" dirty="0">
              <a:cs typeface="Arial" pitchFamily="34" charset="0"/>
            </a:endParaRPr>
          </a:p>
          <a:p>
            <a:pPr algn="just">
              <a:lnSpc>
                <a:spcPct val="100000"/>
              </a:lnSpc>
            </a:pPr>
            <a:r>
              <a:rPr lang="en-US" sz="2000" b="1" dirty="0">
                <a:cs typeface="Arial" pitchFamily="34" charset="0"/>
              </a:rPr>
              <a:t>KEMEA is a scientific, consulting and research agency. </a:t>
            </a:r>
          </a:p>
          <a:p>
            <a:pPr lvl="1" algn="just"/>
            <a:r>
              <a:rPr lang="en-US" sz="1600" b="1" dirty="0">
                <a:cs typeface="Arial" pitchFamily="34" charset="0"/>
              </a:rPr>
              <a:t>Structure:</a:t>
            </a:r>
          </a:p>
          <a:p>
            <a:pPr lvl="1" algn="just"/>
            <a:r>
              <a:rPr lang="en-US" sz="1600" b="1" dirty="0">
                <a:cs typeface="Arial" pitchFamily="34" charset="0"/>
              </a:rPr>
              <a:t>Governing Council (Board of Directors)</a:t>
            </a:r>
          </a:p>
          <a:p>
            <a:pPr lvl="1" algn="just"/>
            <a:r>
              <a:rPr lang="en-US" sz="1600" b="1" dirty="0">
                <a:cs typeface="Arial" pitchFamily="34" charset="0"/>
              </a:rPr>
              <a:t>Scientific Council</a:t>
            </a:r>
          </a:p>
          <a:p>
            <a:pPr algn="just">
              <a:lnSpc>
                <a:spcPct val="100000"/>
              </a:lnSpc>
            </a:pPr>
            <a:endParaRPr lang="en-US" sz="2000" b="1" dirty="0">
              <a:cs typeface="Arial" pitchFamily="34" charset="0"/>
            </a:endParaRPr>
          </a:p>
          <a:p>
            <a:pPr algn="just">
              <a:lnSpc>
                <a:spcPct val="100000"/>
              </a:lnSpc>
            </a:pPr>
            <a:r>
              <a:rPr lang="en-US" sz="2000" b="1" dirty="0">
                <a:cs typeface="Arial" pitchFamily="34" charset="0"/>
              </a:rPr>
              <a:t>Sectors:</a:t>
            </a:r>
          </a:p>
          <a:p>
            <a:pPr lvl="1" algn="just"/>
            <a:r>
              <a:rPr lang="en-US" sz="1600" b="1" dirty="0">
                <a:cs typeface="Arial" pitchFamily="34" charset="0"/>
              </a:rPr>
              <a:t>Security Policy, Studies and Documentation</a:t>
            </a:r>
          </a:p>
          <a:p>
            <a:pPr lvl="1" algn="just"/>
            <a:r>
              <a:rPr lang="en-US" sz="1600" b="1" dirty="0">
                <a:cs typeface="Arial" pitchFamily="34" charset="0"/>
              </a:rPr>
              <a:t>Anti Criminal Policy</a:t>
            </a:r>
          </a:p>
          <a:p>
            <a:pPr lvl="1" algn="just"/>
            <a:r>
              <a:rPr lang="en-US" sz="1600" b="1" dirty="0">
                <a:cs typeface="Arial" pitchFamily="34" charset="0"/>
              </a:rPr>
              <a:t>International Relations and Communication</a:t>
            </a:r>
          </a:p>
          <a:p>
            <a:pPr lvl="1" algn="just"/>
            <a:r>
              <a:rPr lang="en-US" sz="1600" b="1" dirty="0">
                <a:cs typeface="Arial" pitchFamily="34" charset="0"/>
              </a:rPr>
              <a:t>Technology (Systems sector)</a:t>
            </a:r>
          </a:p>
          <a:p>
            <a:pPr>
              <a:buNone/>
            </a:pPr>
            <a:endParaRPr lang="en-US" dirty="0" smtClean="0"/>
          </a:p>
          <a:p>
            <a:endParaRPr lang="en-US" dirty="0" smtClean="0"/>
          </a:p>
          <a:p>
            <a:endParaRPr lang="en-US" dirty="0" smtClean="0"/>
          </a:p>
          <a:p>
            <a:endParaRPr lang="el-GR" dirty="0"/>
          </a:p>
        </p:txBody>
      </p:sp>
      <p:sp>
        <p:nvSpPr>
          <p:cNvPr id="5" name="4 - Θέση αριθμού διαφάνειας"/>
          <p:cNvSpPr>
            <a:spLocks noGrp="1"/>
          </p:cNvSpPr>
          <p:nvPr>
            <p:ph type="sldNum" sz="quarter" idx="12"/>
          </p:nvPr>
        </p:nvSpPr>
        <p:spPr/>
        <p:txBody>
          <a:bodyPr/>
          <a:lstStyle/>
          <a:p>
            <a:pPr algn="r"/>
            <a:fld id="{133A1153-34E5-43FF-87DD-C53D3E90CBD6}" type="slidenum">
              <a:rPr lang="el-GR" smtClean="0"/>
              <a:pPr algn="r"/>
              <a:t>9</a:t>
            </a:fld>
            <a:endParaRPr lang="el-GR" dirty="0"/>
          </a:p>
        </p:txBody>
      </p:sp>
      <p:sp>
        <p:nvSpPr>
          <p:cNvPr id="4" name="Title 3"/>
          <p:cNvSpPr>
            <a:spLocks noGrp="1"/>
          </p:cNvSpPr>
          <p:nvPr>
            <p:ph type="title"/>
          </p:nvPr>
        </p:nvSpPr>
        <p:spPr>
          <a:xfrm>
            <a:off x="508000" y="292100"/>
            <a:ext cx="8168456" cy="832644"/>
          </a:xfrm>
        </p:spPr>
        <p:txBody>
          <a:bodyPr>
            <a:noAutofit/>
          </a:bodyPr>
          <a:lstStyle/>
          <a:p>
            <a:pPr algn="just"/>
            <a:r>
              <a:rPr lang="en-US" sz="3600" dirty="0" smtClean="0">
                <a:effectLst>
                  <a:outerShdw blurRad="38100" dist="38100" dir="2700000" algn="tl">
                    <a:srgbClr val="000000">
                      <a:alpha val="43137"/>
                    </a:srgbClr>
                  </a:outerShdw>
                </a:effectLst>
              </a:rPr>
              <a:t>Center for Security Studies - KEMEA</a:t>
            </a:r>
            <a:endParaRPr lang="el-G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749780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Botnet Detection</a:t>
            </a:r>
            <a:br>
              <a:rPr lang="en-US" dirty="0"/>
            </a:br>
            <a:r>
              <a:rPr lang="en-US" dirty="0">
                <a:latin typeface="Aharoni" panose="02010803020104030203" pitchFamily="2" charset="-79"/>
                <a:cs typeface="Aharoni" panose="02010803020104030203" pitchFamily="2" charset="-79"/>
              </a:rPr>
              <a:t>WP 4.2</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90</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a:bodyPr>
          <a:lstStyle/>
          <a:p>
            <a:r>
              <a:rPr lang="en-US" sz="2600" b="1" dirty="0" smtClean="0"/>
              <a:t>BotHunter</a:t>
            </a:r>
            <a:r>
              <a:rPr lang="en-US" sz="2600" dirty="0" smtClean="0"/>
              <a:t> is deployed in </a:t>
            </a:r>
            <a:r>
              <a:rPr lang="en-US" sz="2600" dirty="0"/>
              <a:t>the external interface of FORTH</a:t>
            </a:r>
            <a:r>
              <a:rPr lang="en-US" sz="2600" dirty="0" smtClean="0"/>
              <a:t>.</a:t>
            </a:r>
          </a:p>
          <a:p>
            <a:pPr lvl="1"/>
            <a:r>
              <a:rPr lang="en-US" sz="2400" dirty="0" smtClean="0"/>
              <a:t>Manual configuration </a:t>
            </a:r>
            <a:r>
              <a:rPr lang="en-US" sz="2400" dirty="0"/>
              <a:t>performed in order to </a:t>
            </a:r>
            <a:r>
              <a:rPr lang="en-US" sz="2400" u="sng" dirty="0">
                <a:solidFill>
                  <a:srgbClr val="FF0000"/>
                </a:solidFill>
              </a:rPr>
              <a:t>reduce </a:t>
            </a:r>
            <a:r>
              <a:rPr lang="en-US" sz="2400" u="sng" dirty="0" smtClean="0">
                <a:solidFill>
                  <a:srgbClr val="FF0000"/>
                </a:solidFill>
              </a:rPr>
              <a:t> </a:t>
            </a:r>
            <a:r>
              <a:rPr lang="en-US" sz="2400" b="1" u="sng" dirty="0" smtClean="0">
                <a:solidFill>
                  <a:srgbClr val="FF0000"/>
                </a:solidFill>
                <a:latin typeface="Arial Black" panose="020B0A04020102020204" pitchFamily="34" charset="0"/>
                <a:cs typeface="Aharoni" panose="02010803020104030203" pitchFamily="2" charset="-79"/>
              </a:rPr>
              <a:t>90</a:t>
            </a:r>
            <a:r>
              <a:rPr lang="en-US" sz="2400" b="1" u="sng" dirty="0">
                <a:solidFill>
                  <a:srgbClr val="FF0000"/>
                </a:solidFill>
                <a:latin typeface="Arial Black" panose="020B0A04020102020204" pitchFamily="34" charset="0"/>
                <a:cs typeface="Aharoni" panose="02010803020104030203" pitchFamily="2" charset="-79"/>
              </a:rPr>
              <a:t>%</a:t>
            </a:r>
            <a:r>
              <a:rPr lang="en-US" sz="2400" u="sng" dirty="0">
                <a:solidFill>
                  <a:srgbClr val="FF0000"/>
                </a:solidFill>
              </a:rPr>
              <a:t> of false positives</a:t>
            </a:r>
            <a:r>
              <a:rPr lang="en-US" sz="2400" dirty="0" smtClean="0"/>
              <a:t>.</a:t>
            </a:r>
            <a:endParaRPr lang="en-US" sz="2400" dirty="0"/>
          </a:p>
          <a:p>
            <a:pPr lvl="1"/>
            <a:r>
              <a:rPr lang="en-US" sz="2400" dirty="0"/>
              <a:t>Daily reports/incidents </a:t>
            </a:r>
            <a:r>
              <a:rPr lang="en-US" sz="2400" dirty="0" smtClean="0"/>
              <a:t> are being examined </a:t>
            </a:r>
            <a:r>
              <a:rPr lang="en-US" sz="2400" dirty="0"/>
              <a:t>by </a:t>
            </a:r>
            <a:r>
              <a:rPr lang="en-US" sz="2400" dirty="0" smtClean="0"/>
              <a:t>the local </a:t>
            </a:r>
            <a:r>
              <a:rPr lang="en-US" sz="2400" dirty="0"/>
              <a:t>administrator</a:t>
            </a:r>
            <a:r>
              <a:rPr lang="en-US" dirty="0"/>
              <a:t>.</a:t>
            </a:r>
          </a:p>
          <a:p>
            <a:pPr>
              <a:buNone/>
            </a:pPr>
            <a:endParaRPr lang="en-US" i="1" dirty="0"/>
          </a:p>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5800"/>
            <a:ext cx="914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ntoine\Desktop\bothunter_f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5" y="4738866"/>
            <a:ext cx="930275" cy="97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810410"/>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Honeypots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91</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lnSpcReduction="10000"/>
          </a:bodyPr>
          <a:lstStyle/>
          <a:p>
            <a:pPr algn="ctr">
              <a:buFontTx/>
              <a:buNone/>
            </a:pPr>
            <a:endParaRPr lang="en-US" dirty="0" smtClean="0"/>
          </a:p>
          <a:p>
            <a:pPr algn="ctr">
              <a:buFontTx/>
              <a:buNone/>
            </a:pPr>
            <a:r>
              <a:rPr lang="en-US" sz="2800" dirty="0" smtClean="0"/>
              <a:t>“</a:t>
            </a:r>
            <a:r>
              <a:rPr lang="en-US" sz="2800" i="1" dirty="0"/>
              <a:t>Any security resource who’s value lies in being probed, attacked, or </a:t>
            </a:r>
            <a:r>
              <a:rPr lang="en-US" sz="2800" i="1" dirty="0" smtClean="0"/>
              <a:t>compromised” </a:t>
            </a:r>
            <a:endParaRPr lang="en-US" sz="2800" dirty="0"/>
          </a:p>
          <a:p>
            <a:endParaRPr lang="en-US" dirty="0" smtClean="0"/>
          </a:p>
          <a:p>
            <a:endParaRPr lang="en-US" dirty="0" smtClean="0"/>
          </a:p>
          <a:p>
            <a:endParaRPr lang="en-US" sz="2800" dirty="0" smtClean="0"/>
          </a:p>
          <a:p>
            <a:pPr marL="118872" indent="0">
              <a:buNone/>
            </a:pPr>
            <a:endParaRPr lang="en-US" sz="2800" dirty="0" smtClean="0"/>
          </a:p>
          <a:p>
            <a:pPr marL="118872" indent="0">
              <a:buNone/>
            </a:pPr>
            <a:r>
              <a:rPr lang="en-US" sz="2800" dirty="0" smtClean="0"/>
              <a:t>        Mimic  production resources</a:t>
            </a:r>
            <a:endParaRPr lang="en-US" sz="2800" dirty="0"/>
          </a:p>
          <a:p>
            <a:pPr marL="118872" indent="0">
              <a:buNone/>
            </a:pPr>
            <a:r>
              <a:rPr lang="en-US" sz="2800" dirty="0" smtClean="0"/>
              <a:t>        Emulate vulnerable services</a:t>
            </a:r>
          </a:p>
          <a:p>
            <a:pPr marL="118872" indent="0">
              <a:buNone/>
            </a:pPr>
            <a:r>
              <a:rPr lang="en-US" sz="2800" dirty="0" smtClean="0"/>
              <a:t>                    Monitor activity</a:t>
            </a:r>
          </a:p>
          <a:p>
            <a:pPr marL="118872" indent="0">
              <a:buNone/>
            </a:pPr>
            <a:r>
              <a:rPr lang="en-US" sz="2800" dirty="0" smtClean="0"/>
              <a:t>         Detect unauthorized usage</a:t>
            </a:r>
          </a:p>
        </p:txBody>
      </p:sp>
      <p:pic>
        <p:nvPicPr>
          <p:cNvPr id="8" name="Picture 2" descr="http://2.bp.blogspot.com/-fRfDlGidL6A/T_F7Xb_0ezI/AAAAAAAAAFw/Sd7w0mFCstA/s1600/honey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25995"/>
            <a:ext cx="238539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ntoine\Desktop\honeyp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443" y="3116943"/>
            <a:ext cx="3276600" cy="158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120639"/>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Dionaea Honeypot</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92</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Autofit/>
          </a:bodyPr>
          <a:lstStyle/>
          <a:p>
            <a:pPr marL="118872" indent="0" algn="ctr">
              <a:buNone/>
            </a:pPr>
            <a:r>
              <a:rPr lang="en-US" sz="2600" dirty="0" smtClean="0"/>
              <a:t>	                    </a:t>
            </a:r>
            <a:r>
              <a:rPr lang="en-US" b="1" dirty="0" smtClean="0"/>
              <a:t>Low interaction Honeypot</a:t>
            </a:r>
            <a:endParaRPr lang="en-US" sz="2600" b="1" dirty="0" smtClean="0"/>
          </a:p>
          <a:p>
            <a:endParaRPr lang="en-US" sz="2600" dirty="0" smtClean="0"/>
          </a:p>
          <a:p>
            <a:pPr marL="118872" indent="0">
              <a:buNone/>
            </a:pPr>
            <a:r>
              <a:rPr lang="en-US" sz="2600" dirty="0" smtClean="0"/>
              <a:t>				                                                                                                    </a:t>
            </a:r>
          </a:p>
          <a:p>
            <a:pPr marL="118872" indent="0">
              <a:buNone/>
            </a:pPr>
            <a:r>
              <a:rPr lang="en-US" sz="2600" b="1" dirty="0"/>
              <a:t> </a:t>
            </a:r>
            <a:r>
              <a:rPr lang="en-US" sz="2600" b="1" dirty="0" smtClean="0"/>
              <a:t>                                            Easy </a:t>
            </a:r>
            <a:r>
              <a:rPr lang="en-US" sz="2600" b="1" dirty="0"/>
              <a:t>to install and configure</a:t>
            </a:r>
            <a:r>
              <a:rPr lang="en-US" sz="2600" dirty="0" smtClean="0"/>
              <a:t>.</a:t>
            </a:r>
            <a:endParaRPr lang="en-US" sz="2200" dirty="0" smtClean="0"/>
          </a:p>
          <a:p>
            <a:endParaRPr lang="en-US" sz="2600" dirty="0" smtClean="0"/>
          </a:p>
          <a:p>
            <a:r>
              <a:rPr lang="en-US" sz="2600" b="1" dirty="0" smtClean="0"/>
              <a:t>Emulates </a:t>
            </a:r>
            <a:r>
              <a:rPr lang="en-US" sz="2600" b="1" dirty="0"/>
              <a:t>all well known services. </a:t>
            </a:r>
          </a:p>
          <a:p>
            <a:pPr lvl="1"/>
            <a:r>
              <a:rPr lang="en-US" sz="2200" i="1" dirty="0" smtClean="0"/>
              <a:t>HTTP</a:t>
            </a:r>
          </a:p>
          <a:p>
            <a:pPr lvl="1"/>
            <a:r>
              <a:rPr lang="en-US" sz="2200" i="1" dirty="0" smtClean="0"/>
              <a:t>HTTPS</a:t>
            </a:r>
          </a:p>
          <a:p>
            <a:pPr lvl="1"/>
            <a:r>
              <a:rPr lang="en-US" sz="2200" i="1" dirty="0" smtClean="0"/>
              <a:t>TFTP</a:t>
            </a:r>
          </a:p>
          <a:p>
            <a:pPr lvl="1"/>
            <a:r>
              <a:rPr lang="en-US" sz="2200" i="1" dirty="0" smtClean="0">
                <a:solidFill>
                  <a:srgbClr val="FF0000"/>
                </a:solidFill>
              </a:rPr>
              <a:t>SMB</a:t>
            </a:r>
          </a:p>
          <a:p>
            <a:pPr lvl="1"/>
            <a:r>
              <a:rPr lang="en-US" sz="2200" i="1" dirty="0" smtClean="0"/>
              <a:t>MSSQL</a:t>
            </a:r>
          </a:p>
          <a:p>
            <a:pPr lvl="1"/>
            <a:r>
              <a:rPr lang="en-US" sz="2200" i="1" dirty="0" smtClean="0"/>
              <a:t>MySQL</a:t>
            </a:r>
            <a:r>
              <a:rPr lang="en-US" sz="2000" i="1" dirty="0"/>
              <a:t>.</a:t>
            </a:r>
          </a:p>
          <a:p>
            <a:endParaRPr lang="en-US" sz="2600" dirty="0" smtClean="0"/>
          </a:p>
          <a:p>
            <a:pPr marL="118872" indent="0">
              <a:buNone/>
            </a:pPr>
            <a:endParaRPr lang="en-US" sz="2600" dirty="0"/>
          </a:p>
          <a:p>
            <a:endParaRPr lang="en-US" sz="2600" dirty="0" smtClean="0"/>
          </a:p>
          <a:p>
            <a:endParaRPr lang="en-US" sz="2600" dirty="0" smtClean="0"/>
          </a:p>
          <a:p>
            <a:endParaRPr lang="en-US" sz="2600" dirty="0"/>
          </a:p>
          <a:p>
            <a:endParaRPr lang="en-US" sz="2600" dirty="0" smtClean="0"/>
          </a:p>
          <a:p>
            <a:endParaRPr lang="en-US" sz="2600" dirty="0"/>
          </a:p>
        </p:txBody>
      </p:sp>
      <p:pic>
        <p:nvPicPr>
          <p:cNvPr id="8" name="Picture 2" descr="http://3.bp.blogspot.com/-7_eoqql9aW8/T8mx9HL97HI/AAAAAAAAAvY/YLU5Azed4_A/s1600/Dionaea-muscipula-Dutch-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57" y="2133600"/>
            <a:ext cx="211200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24325"/>
            <a:ext cx="2286000" cy="1514475"/>
          </a:xfrm>
          <a:prstGeom prst="rect">
            <a:avLst/>
          </a:prstGeom>
          <a:noFill/>
          <a:ln w="3672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descr="C:\Users\Antoine\Desktop\ipv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672750"/>
            <a:ext cx="2257425" cy="963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ntoine\Desktop\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4648200"/>
            <a:ext cx="3001044" cy="1013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ntoine\Desktop\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8738" y="5586719"/>
            <a:ext cx="1135062" cy="11350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ntoine\Desktop\(JPEG Image, 225 × 225 pixel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0" y="3124200"/>
            <a:ext cx="515937" cy="51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51539"/>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GCC - Honeypots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93</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r>
              <a:rPr lang="en-US" sz="2600" dirty="0"/>
              <a:t>We have </a:t>
            </a:r>
            <a:r>
              <a:rPr lang="en-US" sz="2600" dirty="0" smtClean="0"/>
              <a:t>deployed </a:t>
            </a:r>
            <a:r>
              <a:rPr lang="en-US" sz="2600" b="1" dirty="0" smtClean="0"/>
              <a:t>Dionaea</a:t>
            </a:r>
            <a:r>
              <a:rPr lang="en-US" sz="2600" dirty="0" smtClean="0"/>
              <a:t> </a:t>
            </a:r>
            <a:r>
              <a:rPr lang="en-US" sz="2600" dirty="0"/>
              <a:t>honeypot at FORTH.</a:t>
            </a:r>
          </a:p>
          <a:p>
            <a:pPr lvl="1"/>
            <a:r>
              <a:rPr lang="en-US" sz="2400" dirty="0"/>
              <a:t>Approximately </a:t>
            </a:r>
            <a:r>
              <a:rPr lang="en-US" sz="2400" b="1" dirty="0"/>
              <a:t>1700 IPs</a:t>
            </a:r>
            <a:r>
              <a:rPr lang="en-US" sz="2400" dirty="0"/>
              <a:t> are being monitored.</a:t>
            </a:r>
          </a:p>
          <a:p>
            <a:pPr lvl="1"/>
            <a:r>
              <a:rPr lang="en-US" sz="2400" dirty="0"/>
              <a:t>Millions of incidents logged.</a:t>
            </a:r>
          </a:p>
          <a:p>
            <a:endParaRPr lang="en-US" dirty="0"/>
          </a:p>
        </p:txBody>
      </p:sp>
      <p:pic>
        <p:nvPicPr>
          <p:cNvPr id="8" name="Picture 2" descr="C:\Users\Antoine\Desktop\dionaea final graphs\over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78500"/>
            <a:ext cx="6781800" cy="28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ntoine\Desktop\dionaea-overview-smb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291918"/>
            <a:ext cx="2197100" cy="219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171200"/>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err="1"/>
              <a:t>NoAH</a:t>
            </a:r>
            <a:r>
              <a:rPr lang="en-US" dirty="0"/>
              <a:t/>
            </a:r>
            <a:br>
              <a:rPr lang="en-US" dirty="0"/>
            </a:br>
            <a:r>
              <a:rPr lang="en-US" sz="2400" dirty="0"/>
              <a:t>European Network of Affined Honeypots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94</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r>
              <a:rPr lang="en-US" sz="2600" dirty="0" smtClean="0"/>
              <a:t>A distributed infrastructure of </a:t>
            </a:r>
            <a:r>
              <a:rPr lang="en-US" sz="2600" i="1" dirty="0" smtClean="0"/>
              <a:t>honeypots</a:t>
            </a:r>
          </a:p>
          <a:p>
            <a:r>
              <a:rPr lang="en-US" sz="2600" dirty="0" smtClean="0"/>
              <a:t>Initially, based </a:t>
            </a:r>
            <a:r>
              <a:rPr lang="en-US" sz="2600" dirty="0"/>
              <a:t>on </a:t>
            </a:r>
            <a:r>
              <a:rPr lang="en-US" sz="2600" b="1" i="1" dirty="0"/>
              <a:t>ARGOS</a:t>
            </a:r>
            <a:r>
              <a:rPr lang="en-US" sz="2600" dirty="0"/>
              <a:t> </a:t>
            </a:r>
            <a:r>
              <a:rPr lang="en-US" sz="2600" dirty="0" smtClean="0"/>
              <a:t>honeypot and later</a:t>
            </a:r>
          </a:p>
          <a:p>
            <a:pPr marL="118872" indent="0">
              <a:buNone/>
            </a:pPr>
            <a:r>
              <a:rPr lang="en-US" sz="2600" dirty="0" smtClean="0"/>
              <a:t>on </a:t>
            </a:r>
            <a:r>
              <a:rPr lang="en-US" sz="2600" b="1" i="1" dirty="0"/>
              <a:t>AMUN</a:t>
            </a:r>
            <a:r>
              <a:rPr lang="en-US" sz="2600" dirty="0"/>
              <a:t> honeypot</a:t>
            </a:r>
            <a:r>
              <a:rPr lang="en-US" dirty="0"/>
              <a:t>.</a:t>
            </a:r>
          </a:p>
          <a:p>
            <a:endParaRPr lang="en-US" dirty="0" smtClean="0"/>
          </a:p>
          <a:p>
            <a:endParaRPr lang="en-US" dirty="0"/>
          </a:p>
        </p:txBody>
      </p:sp>
      <p:pic>
        <p:nvPicPr>
          <p:cNvPr id="8" name="Picture 6" descr="trgeo-4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799261"/>
            <a:ext cx="4826000" cy="40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creen shot 2012-03-19 a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00401"/>
            <a:ext cx="343799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cs.vu.nl/%7Eherbertb/pictures/noah_logo_b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918" y="1600199"/>
            <a:ext cx="1306682" cy="106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072268"/>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Public Repository</a:t>
            </a:r>
            <a:br>
              <a:rPr lang="en-US" dirty="0"/>
            </a:br>
            <a:r>
              <a:rPr lang="en-US" dirty="0">
                <a:latin typeface="Aharoni" panose="02010803020104030203" pitchFamily="2" charset="-79"/>
                <a:cs typeface="Aharoni" panose="02010803020104030203" pitchFamily="2" charset="-79"/>
              </a:rPr>
              <a:t>WP 3.3</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95</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a:bodyPr>
          <a:lstStyle/>
          <a:p>
            <a:r>
              <a:rPr lang="en-US" sz="2800" dirty="0"/>
              <a:t>An </a:t>
            </a:r>
            <a:r>
              <a:rPr lang="en-US" sz="2800" b="1" dirty="0"/>
              <a:t>E</a:t>
            </a:r>
            <a:r>
              <a:rPr lang="en-US" sz="2800" b="1" dirty="0" smtClean="0"/>
              <a:t>ducation </a:t>
            </a:r>
            <a:r>
              <a:rPr lang="en-US" sz="2800" b="1" dirty="0"/>
              <a:t>P</a:t>
            </a:r>
            <a:r>
              <a:rPr lang="en-US" sz="2800" b="1" dirty="0" smtClean="0"/>
              <a:t>ortal </a:t>
            </a:r>
            <a:r>
              <a:rPr lang="en-US" sz="2800" dirty="0"/>
              <a:t>for educators,</a:t>
            </a:r>
          </a:p>
          <a:p>
            <a:pPr marL="118872" indent="0">
              <a:buNone/>
            </a:pPr>
            <a:r>
              <a:rPr lang="en-US" sz="2800" dirty="0" smtClean="0"/>
              <a:t>trainees </a:t>
            </a:r>
            <a:r>
              <a:rPr lang="en-US" sz="2800" dirty="0"/>
              <a:t>and students</a:t>
            </a:r>
            <a:r>
              <a:rPr lang="en-US" sz="2800" dirty="0" smtClean="0"/>
              <a:t>. </a:t>
            </a:r>
          </a:p>
          <a:p>
            <a:endParaRPr lang="en-US" sz="2800" dirty="0"/>
          </a:p>
          <a:p>
            <a:pPr marL="118872" indent="0">
              <a:buNone/>
            </a:pPr>
            <a:r>
              <a:rPr lang="en-US" sz="2800" dirty="0" smtClean="0"/>
              <a:t>                   Focus on delivering </a:t>
            </a:r>
            <a:r>
              <a:rPr lang="en-US" sz="2800" b="1" i="1" dirty="0"/>
              <a:t>E</a:t>
            </a:r>
            <a:r>
              <a:rPr lang="en-US" sz="2800" b="1" i="1" dirty="0" smtClean="0"/>
              <a:t>ducational </a:t>
            </a:r>
          </a:p>
          <a:p>
            <a:pPr marL="118872" indent="0">
              <a:buNone/>
            </a:pPr>
            <a:r>
              <a:rPr lang="en-US" sz="2800" b="1" i="1" dirty="0" smtClean="0"/>
              <a:t>                             Material </a:t>
            </a:r>
            <a:r>
              <a:rPr lang="en-US" sz="2800" dirty="0" smtClean="0"/>
              <a:t>to the </a:t>
            </a:r>
            <a:r>
              <a:rPr lang="en-US" sz="2800" b="1" dirty="0"/>
              <a:t>P</a:t>
            </a:r>
            <a:r>
              <a:rPr lang="en-US" sz="2800" b="1" dirty="0" smtClean="0"/>
              <a:t>ublic</a:t>
            </a:r>
            <a:r>
              <a:rPr lang="en-US" sz="2800" dirty="0" smtClean="0"/>
              <a:t>. </a:t>
            </a:r>
            <a:endParaRPr lang="en-US" sz="2800" dirty="0"/>
          </a:p>
          <a:p>
            <a:endParaRPr lang="en-US" sz="2800" dirty="0" smtClean="0"/>
          </a:p>
          <a:p>
            <a:pPr marL="118872" indent="0">
              <a:buNone/>
            </a:pPr>
            <a:endParaRPr lang="en-US" sz="2800" dirty="0" smtClean="0"/>
          </a:p>
          <a:p>
            <a:pPr marL="118872" indent="0">
              <a:buNone/>
            </a:pPr>
            <a:r>
              <a:rPr lang="en-US" sz="2800" dirty="0"/>
              <a:t>	</a:t>
            </a:r>
            <a:r>
              <a:rPr lang="en-US" sz="2800" dirty="0" smtClean="0"/>
              <a:t>		We </a:t>
            </a:r>
            <a:r>
              <a:rPr lang="en-US" sz="2800" dirty="0"/>
              <a:t>expect </a:t>
            </a:r>
            <a:r>
              <a:rPr lang="en-US" sz="2800" dirty="0" smtClean="0"/>
              <a:t>all</a:t>
            </a:r>
            <a:r>
              <a:rPr lang="en-US" sz="2800" b="1" dirty="0" smtClean="0"/>
              <a:t> </a:t>
            </a:r>
            <a:r>
              <a:rPr lang="en-US" sz="2800" b="1" dirty="0"/>
              <a:t>Greek students</a:t>
            </a:r>
            <a:r>
              <a:rPr lang="en-US" sz="2800" dirty="0"/>
              <a:t> </a:t>
            </a:r>
            <a:endParaRPr lang="en-US" sz="2800" dirty="0" smtClean="0"/>
          </a:p>
          <a:p>
            <a:pPr marL="118872" indent="0">
              <a:buNone/>
            </a:pPr>
            <a:r>
              <a:rPr lang="en-US" sz="2800" dirty="0" smtClean="0"/>
              <a:t>			interested </a:t>
            </a:r>
            <a:r>
              <a:rPr lang="en-US" sz="2800" dirty="0"/>
              <a:t>in the area to benefit </a:t>
            </a:r>
            <a:endParaRPr lang="en-US" sz="2800" dirty="0" smtClean="0"/>
          </a:p>
          <a:p>
            <a:pPr marL="118872" indent="0">
              <a:buNone/>
            </a:pPr>
            <a:r>
              <a:rPr lang="en-US" sz="2800" dirty="0" smtClean="0"/>
              <a:t>				from </a:t>
            </a:r>
            <a:r>
              <a:rPr lang="en-US" sz="2800" dirty="0"/>
              <a:t>this </a:t>
            </a:r>
            <a:r>
              <a:rPr lang="en-US" sz="2800" dirty="0" smtClean="0"/>
              <a:t>task.</a:t>
            </a:r>
            <a:endParaRPr lang="en-US" sz="2800" dirty="0"/>
          </a:p>
          <a:p>
            <a:endParaRPr lang="en-US" dirty="0"/>
          </a:p>
        </p:txBody>
      </p:sp>
      <p:pic>
        <p:nvPicPr>
          <p:cNvPr id="8" name="Picture 6" descr="ANd9GcR0qUSBwsjzrMUFbjPANQtL2FFEZ3pYk-BZInUDcgzUeflV-_zd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962" y="1524000"/>
            <a:ext cx="2295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ntoine\Desktop\New-admission-portal-for-distance-educ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85710"/>
            <a:ext cx="1752600" cy="173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ntoine\Desktop\educational-materials-transla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105400"/>
            <a:ext cx="2413000" cy="159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901117"/>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Public Repository</a:t>
            </a:r>
            <a:br>
              <a:rPr lang="en-US" dirty="0"/>
            </a:br>
            <a:r>
              <a:rPr lang="en-US" sz="4400" dirty="0"/>
              <a:t>Open </a:t>
            </a:r>
            <a:r>
              <a:rPr lang="en-US" sz="4400" dirty="0">
                <a:solidFill>
                  <a:srgbClr val="FF0000"/>
                </a:solidFill>
                <a:latin typeface="Comic Sans MS" pitchFamily="66" charset="0"/>
              </a:rPr>
              <a:t>e</a:t>
            </a:r>
            <a:r>
              <a:rPr lang="en-US" sz="4400" dirty="0"/>
              <a:t>Class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96</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a:bodyPr>
          <a:lstStyle/>
          <a:p>
            <a:r>
              <a:rPr lang="en-US" sz="2800" dirty="0" smtClean="0"/>
              <a:t>An open-source </a:t>
            </a:r>
            <a:r>
              <a:rPr lang="en-US" sz="2800" b="1" dirty="0"/>
              <a:t>Course </a:t>
            </a:r>
            <a:r>
              <a:rPr lang="en-US" sz="2800" b="1" dirty="0" smtClean="0"/>
              <a:t>Management </a:t>
            </a:r>
          </a:p>
          <a:p>
            <a:pPr marL="118872" indent="0">
              <a:buNone/>
            </a:pPr>
            <a:r>
              <a:rPr lang="en-US" sz="2800" b="1" dirty="0" smtClean="0"/>
              <a:t>    System.</a:t>
            </a:r>
            <a:r>
              <a:rPr lang="en-US" sz="2800" dirty="0" smtClean="0"/>
              <a:t> </a:t>
            </a:r>
          </a:p>
          <a:p>
            <a:endParaRPr lang="en-US" sz="2800" dirty="0" smtClean="0"/>
          </a:p>
          <a:p>
            <a:r>
              <a:rPr lang="en-US" sz="2800" dirty="0"/>
              <a:t>Developed by the </a:t>
            </a:r>
            <a:r>
              <a:rPr lang="en-US" sz="2800" b="1" dirty="0"/>
              <a:t>Greek Academic </a:t>
            </a:r>
            <a:r>
              <a:rPr lang="en-US" sz="2800" b="1" dirty="0" smtClean="0"/>
              <a:t> </a:t>
            </a:r>
          </a:p>
          <a:p>
            <a:pPr marL="118872" indent="0">
              <a:buNone/>
            </a:pPr>
            <a:r>
              <a:rPr lang="en-US" sz="2800" b="1" dirty="0"/>
              <a:t> </a:t>
            </a:r>
            <a:r>
              <a:rPr lang="en-US" sz="2800" b="1" dirty="0" smtClean="0"/>
              <a:t>   Network  </a:t>
            </a:r>
            <a:r>
              <a:rPr lang="en-US" sz="2800" b="1" dirty="0"/>
              <a:t>(GUnet</a:t>
            </a:r>
            <a:r>
              <a:rPr lang="en-US" sz="2800" b="1" dirty="0" smtClean="0"/>
              <a:t>).</a:t>
            </a:r>
          </a:p>
          <a:p>
            <a:pPr marL="118872" indent="0">
              <a:buNone/>
            </a:pPr>
            <a:endParaRPr lang="en-US" sz="2800" b="1" dirty="0"/>
          </a:p>
          <a:p>
            <a:pPr>
              <a:defRPr/>
            </a:pPr>
            <a:r>
              <a:rPr lang="en-US" sz="2800" dirty="0" smtClean="0"/>
              <a:t>Provides a </a:t>
            </a:r>
            <a:r>
              <a:rPr lang="en-US" sz="2800" b="1" dirty="0" smtClean="0"/>
              <a:t>Digital  </a:t>
            </a:r>
            <a:r>
              <a:rPr lang="en-US" sz="2800" b="1" dirty="0"/>
              <a:t>T</a:t>
            </a:r>
            <a:r>
              <a:rPr lang="en-US" sz="2800" b="1" dirty="0" smtClean="0"/>
              <a:t>eaching </a:t>
            </a:r>
            <a:r>
              <a:rPr lang="en-US" sz="2800" b="1" dirty="0"/>
              <a:t>E</a:t>
            </a:r>
            <a:r>
              <a:rPr lang="en-US" sz="2800" b="1" dirty="0" smtClean="0"/>
              <a:t>nvironment</a:t>
            </a:r>
          </a:p>
          <a:p>
            <a:pPr>
              <a:defRPr/>
            </a:pPr>
            <a:endParaRPr lang="en-US" sz="2800" b="1" dirty="0"/>
          </a:p>
          <a:p>
            <a:pPr marL="118872" indent="0">
              <a:buNone/>
            </a:pPr>
            <a:endParaRPr lang="en-US" sz="2800" dirty="0"/>
          </a:p>
          <a:p>
            <a:endParaRPr lang="en-US" dirty="0" smtClean="0"/>
          </a:p>
        </p:txBody>
      </p:sp>
      <p:pic>
        <p:nvPicPr>
          <p:cNvPr id="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75114"/>
            <a:ext cx="2709862"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descr="C:\Users\Antoine\Desktop\keyboard.learn-pr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928" y="5108733"/>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ntoine\Desktop\(JPEG Image, 247 × 204 pix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914900"/>
            <a:ext cx="23526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578" y="3138714"/>
            <a:ext cx="183311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108989"/>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Public Repository</a:t>
            </a:r>
            <a:br>
              <a:rPr lang="en-US" dirty="0"/>
            </a:br>
            <a:r>
              <a:rPr lang="en-US" sz="4400" dirty="0"/>
              <a:t>Open </a:t>
            </a:r>
            <a:r>
              <a:rPr lang="en-US" sz="4400" dirty="0">
                <a:solidFill>
                  <a:srgbClr val="FF0000"/>
                </a:solidFill>
                <a:latin typeface="Comic Sans MS" pitchFamily="66" charset="0"/>
              </a:rPr>
              <a:t>e</a:t>
            </a:r>
            <a:r>
              <a:rPr lang="en-US" sz="4400" dirty="0"/>
              <a:t>Class</a:t>
            </a:r>
            <a:endParaRPr lang="en-GB" dirty="0"/>
          </a:p>
        </p:txBody>
      </p:sp>
      <p:sp>
        <p:nvSpPr>
          <p:cNvPr id="5" name="Content Placeholder 4"/>
          <p:cNvSpPr>
            <a:spLocks noGrp="1"/>
          </p:cNvSpPr>
          <p:nvPr>
            <p:ph idx="1"/>
          </p:nvPr>
        </p:nvSpPr>
        <p:spPr/>
        <p:txBody>
          <a:bodyPr/>
          <a:lstStyle/>
          <a:p>
            <a:pPr>
              <a:lnSpc>
                <a:spcPct val="200000"/>
              </a:lnSpc>
            </a:pPr>
            <a:r>
              <a:rPr lang="en-GB" dirty="0" smtClean="0"/>
              <a:t>q</a:t>
            </a:r>
          </a:p>
        </p:txBody>
      </p:sp>
      <p:sp>
        <p:nvSpPr>
          <p:cNvPr id="3" name="Slide Number Placeholder 2"/>
          <p:cNvSpPr>
            <a:spLocks noGrp="1"/>
          </p:cNvSpPr>
          <p:nvPr>
            <p:ph type="sldNum" sz="quarter" idx="12"/>
          </p:nvPr>
        </p:nvSpPr>
        <p:spPr/>
        <p:txBody>
          <a:bodyPr/>
          <a:lstStyle/>
          <a:p>
            <a:fld id="{95EE9EF1-1D95-4288-8C66-E458413FD8EB}" type="slidenum">
              <a:rPr lang="en-GB" smtClean="0"/>
              <a:t>97</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pic>
        <p:nvPicPr>
          <p:cNvPr id="7" name="Picture 2" descr="C:\Users\Antoine\Desktop\opene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9" y="1676400"/>
            <a:ext cx="1243011" cy="810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772606"/>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Private Repository</a:t>
            </a:r>
            <a:br>
              <a:rPr lang="en-US" dirty="0"/>
            </a:br>
            <a:r>
              <a:rPr lang="en-US" dirty="0">
                <a:latin typeface="Aharoni" panose="02010803020104030203" pitchFamily="2" charset="-79"/>
                <a:cs typeface="Aharoni" panose="02010803020104030203" pitchFamily="2" charset="-79"/>
              </a:rPr>
              <a:t>WP 3.4</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98</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normAutofit/>
          </a:bodyPr>
          <a:lstStyle/>
          <a:p>
            <a:pPr>
              <a:lnSpc>
                <a:spcPct val="80000"/>
              </a:lnSpc>
              <a:defRPr/>
            </a:pPr>
            <a:r>
              <a:rPr lang="en-US" sz="3600" i="1" dirty="0" smtClean="0"/>
              <a:t>Focus on designing and creating </a:t>
            </a:r>
            <a:r>
              <a:rPr lang="en-US" sz="3600" i="1" dirty="0"/>
              <a:t>a </a:t>
            </a:r>
            <a:endParaRPr lang="en-US" sz="3600" i="1" dirty="0" smtClean="0"/>
          </a:p>
          <a:p>
            <a:pPr marL="118872" indent="0">
              <a:lnSpc>
                <a:spcPct val="80000"/>
              </a:lnSpc>
              <a:buNone/>
              <a:defRPr/>
            </a:pPr>
            <a:r>
              <a:rPr lang="en-US" sz="3600" dirty="0"/>
              <a:t> </a:t>
            </a:r>
            <a:r>
              <a:rPr lang="en-US" sz="3600" dirty="0" smtClean="0"/>
              <a:t>                    </a:t>
            </a:r>
          </a:p>
          <a:p>
            <a:pPr marL="118872" indent="0">
              <a:lnSpc>
                <a:spcPct val="80000"/>
              </a:lnSpc>
              <a:buNone/>
              <a:defRPr/>
            </a:pPr>
            <a:r>
              <a:rPr lang="en-US" sz="3600" b="1" dirty="0">
                <a:solidFill>
                  <a:srgbClr val="FF0000"/>
                </a:solidFill>
              </a:rPr>
              <a:t> </a:t>
            </a:r>
            <a:r>
              <a:rPr lang="en-US" sz="3600" b="1" dirty="0" smtClean="0">
                <a:solidFill>
                  <a:srgbClr val="FF0000"/>
                </a:solidFill>
              </a:rPr>
              <a:t>              </a:t>
            </a:r>
            <a:r>
              <a:rPr lang="en-US" sz="4000" b="1" dirty="0" smtClean="0">
                <a:solidFill>
                  <a:srgbClr val="FF0000"/>
                </a:solidFill>
              </a:rPr>
              <a:t>Secure</a:t>
            </a:r>
            <a:r>
              <a:rPr lang="en-US" sz="4000" dirty="0" smtClean="0">
                <a:solidFill>
                  <a:srgbClr val="FF0000"/>
                </a:solidFill>
              </a:rPr>
              <a:t> </a:t>
            </a:r>
            <a:r>
              <a:rPr lang="en-US" sz="4000" b="1" dirty="0"/>
              <a:t>P</a:t>
            </a:r>
            <a:r>
              <a:rPr lang="en-US" sz="4000" b="1" dirty="0" smtClean="0"/>
              <a:t>rivate Repository</a:t>
            </a:r>
            <a:endParaRPr lang="en-US" sz="3600" dirty="0" smtClean="0"/>
          </a:p>
          <a:p>
            <a:pPr marL="457200" lvl="1" indent="0">
              <a:lnSpc>
                <a:spcPct val="80000"/>
              </a:lnSpc>
              <a:buNone/>
              <a:defRPr/>
            </a:pPr>
            <a:endParaRPr lang="en-US" sz="2400" dirty="0" smtClean="0"/>
          </a:p>
          <a:p>
            <a:pPr>
              <a:lnSpc>
                <a:spcPct val="80000"/>
              </a:lnSpc>
              <a:defRPr/>
            </a:pPr>
            <a:endParaRPr lang="en-US" sz="2800" dirty="0" smtClean="0"/>
          </a:p>
          <a:p>
            <a:pPr marL="118872" indent="0">
              <a:lnSpc>
                <a:spcPct val="80000"/>
              </a:lnSpc>
              <a:buNone/>
              <a:defRPr/>
            </a:pPr>
            <a:r>
              <a:rPr lang="en-US" sz="3600" b="1" dirty="0" smtClean="0"/>
              <a:t>      Threat Modeling</a:t>
            </a:r>
          </a:p>
          <a:p>
            <a:pPr marL="118872" indent="0">
              <a:lnSpc>
                <a:spcPct val="80000"/>
              </a:lnSpc>
              <a:buNone/>
              <a:defRPr/>
            </a:pPr>
            <a:r>
              <a:rPr lang="en-US" sz="3600" b="1" dirty="0"/>
              <a:t> </a:t>
            </a:r>
            <a:r>
              <a:rPr lang="en-US" sz="3600" b="1" dirty="0" smtClean="0"/>
              <a:t>                    &amp;</a:t>
            </a:r>
            <a:endParaRPr lang="en-US" sz="3600" dirty="0" smtClean="0"/>
          </a:p>
          <a:p>
            <a:pPr marL="118872" indent="0">
              <a:lnSpc>
                <a:spcPct val="80000"/>
              </a:lnSpc>
              <a:buNone/>
              <a:defRPr/>
            </a:pPr>
            <a:r>
              <a:rPr lang="en-US" sz="3600" b="1" dirty="0" smtClean="0"/>
              <a:t>                Secure</a:t>
            </a:r>
          </a:p>
          <a:p>
            <a:pPr marL="118872" indent="0">
              <a:lnSpc>
                <a:spcPct val="80000"/>
              </a:lnSpc>
              <a:buNone/>
              <a:defRPr/>
            </a:pPr>
            <a:r>
              <a:rPr lang="en-US" sz="3600" b="1" dirty="0" smtClean="0"/>
              <a:t>     Architecture Design</a:t>
            </a:r>
          </a:p>
          <a:p>
            <a:pPr>
              <a:lnSpc>
                <a:spcPct val="80000"/>
              </a:lnSpc>
              <a:defRPr/>
            </a:pPr>
            <a:endParaRPr lang="en-US" sz="3600" dirty="0" smtClean="0"/>
          </a:p>
          <a:p>
            <a:pPr marL="118872" indent="0" algn="ctr">
              <a:lnSpc>
                <a:spcPct val="80000"/>
              </a:lnSpc>
              <a:buNone/>
              <a:defRPr/>
            </a:pPr>
            <a:endParaRPr lang="en-US" sz="2800" dirty="0"/>
          </a:p>
          <a:p>
            <a:pPr marL="118872" indent="0" algn="ctr">
              <a:lnSpc>
                <a:spcPct val="80000"/>
              </a:lnSpc>
              <a:buNone/>
              <a:defRPr/>
            </a:pPr>
            <a:endParaRPr lang="en-US" sz="3000" dirty="0" smtClean="0"/>
          </a:p>
          <a:p>
            <a:pPr>
              <a:lnSpc>
                <a:spcPct val="80000"/>
              </a:lnSpc>
              <a:defRPr/>
            </a:pPr>
            <a:endParaRPr lang="en-US" dirty="0"/>
          </a:p>
        </p:txBody>
      </p:sp>
      <p:pic>
        <p:nvPicPr>
          <p:cNvPr id="8" name="Picture 2" descr="C:\Users\Antoine\Desktop\centralized-reposito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568192"/>
            <a:ext cx="3145767" cy="222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997378"/>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GCC – Private Repository</a:t>
            </a:r>
            <a:br>
              <a:rPr lang="en-US" dirty="0"/>
            </a:br>
            <a:r>
              <a:rPr lang="en-US" dirty="0">
                <a:latin typeface="Aharoni" panose="02010803020104030203" pitchFamily="2" charset="-79"/>
                <a:cs typeface="Aharoni" panose="02010803020104030203" pitchFamily="2" charset="-79"/>
              </a:rPr>
              <a:t>Security Levels</a:t>
            </a:r>
            <a:endParaRPr lang="en-GB" dirty="0"/>
          </a:p>
        </p:txBody>
      </p:sp>
      <p:sp>
        <p:nvSpPr>
          <p:cNvPr id="3" name="Slide Number Placeholder 2"/>
          <p:cNvSpPr>
            <a:spLocks noGrp="1"/>
          </p:cNvSpPr>
          <p:nvPr>
            <p:ph type="sldNum" sz="quarter" idx="12"/>
          </p:nvPr>
        </p:nvSpPr>
        <p:spPr/>
        <p:txBody>
          <a:bodyPr/>
          <a:lstStyle/>
          <a:p>
            <a:fld id="{95EE9EF1-1D95-4288-8C66-E458413FD8EB}" type="slidenum">
              <a:rPr lang="en-GB" smtClean="0"/>
              <a:t>99</a:t>
            </a:fld>
            <a:endParaRPr lang="en-GB"/>
          </a:p>
        </p:txBody>
      </p:sp>
      <p:sp>
        <p:nvSpPr>
          <p:cNvPr id="6" name="Oval 6"/>
          <p:cNvSpPr>
            <a:spLocks noChangeAspect="1" noChangeArrowheads="1"/>
          </p:cNvSpPr>
          <p:nvPr/>
        </p:nvSpPr>
        <p:spPr bwMode="auto">
          <a:xfrm>
            <a:off x="8748713" y="941388"/>
            <a:ext cx="144462" cy="144462"/>
          </a:xfrm>
          <a:prstGeom prst="ellipse">
            <a:avLst/>
          </a:prstGeom>
          <a:solidFill>
            <a:srgbClr val="98161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smtClean="0"/>
              <a:t>3</a:t>
            </a:r>
            <a:endParaRPr lang="en-GB" dirty="0"/>
          </a:p>
        </p:txBody>
      </p:sp>
      <p:sp>
        <p:nvSpPr>
          <p:cNvPr id="7" name="Content Placeholder 2"/>
          <p:cNvSpPr>
            <a:spLocks noGrp="1"/>
          </p:cNvSpPr>
          <p:nvPr>
            <p:ph idx="1"/>
          </p:nvPr>
        </p:nvSpPr>
        <p:spPr/>
        <p:txBody>
          <a:bodyPr/>
          <a:lstStyle/>
          <a:p>
            <a:pPr marL="118872" indent="0">
              <a:lnSpc>
                <a:spcPct val="80000"/>
              </a:lnSpc>
              <a:buNone/>
              <a:defRPr/>
            </a:pPr>
            <a:r>
              <a:rPr lang="en-US" b="1" dirty="0" smtClean="0"/>
              <a:t>Network</a:t>
            </a:r>
            <a:r>
              <a:rPr lang="en-US" dirty="0" smtClean="0"/>
              <a:t>					</a:t>
            </a:r>
            <a:r>
              <a:rPr lang="en-US" b="1" dirty="0" smtClean="0"/>
              <a:t>Content</a:t>
            </a:r>
          </a:p>
          <a:p>
            <a:pPr marL="118872" indent="0">
              <a:lnSpc>
                <a:spcPct val="80000"/>
              </a:lnSpc>
              <a:buNone/>
              <a:defRPr/>
            </a:pPr>
            <a:r>
              <a:rPr lang="en-US" dirty="0" smtClean="0"/>
              <a:t>			</a:t>
            </a:r>
          </a:p>
          <a:p>
            <a:pPr marL="118872" indent="0">
              <a:lnSpc>
                <a:spcPct val="80000"/>
              </a:lnSpc>
              <a:buNone/>
              <a:defRPr/>
            </a:pPr>
            <a:endParaRPr lang="en-US" dirty="0"/>
          </a:p>
          <a:p>
            <a:pPr marL="118872" indent="0">
              <a:lnSpc>
                <a:spcPct val="80000"/>
              </a:lnSpc>
              <a:buNone/>
              <a:defRPr/>
            </a:pPr>
            <a:endParaRPr lang="en-US" dirty="0" smtClean="0"/>
          </a:p>
          <a:p>
            <a:pPr marL="118872" indent="0">
              <a:lnSpc>
                <a:spcPct val="80000"/>
              </a:lnSpc>
              <a:buNone/>
              <a:defRPr/>
            </a:pPr>
            <a:r>
              <a:rPr lang="en-US" dirty="0" smtClean="0"/>
              <a:t>	</a:t>
            </a:r>
            <a:r>
              <a:rPr lang="en-US" b="1" dirty="0" smtClean="0"/>
              <a:t>Host</a:t>
            </a:r>
            <a:r>
              <a:rPr lang="en-US" dirty="0"/>
              <a:t> </a:t>
            </a:r>
            <a:r>
              <a:rPr lang="en-US" dirty="0" smtClean="0"/>
              <a:t>                   </a:t>
            </a:r>
            <a:r>
              <a:rPr lang="en-US" b="1" dirty="0" smtClean="0"/>
              <a:t>Application</a:t>
            </a:r>
          </a:p>
          <a:p>
            <a:pPr>
              <a:lnSpc>
                <a:spcPct val="80000"/>
              </a:lnSpc>
              <a:defRPr/>
            </a:pPr>
            <a:endParaRPr lang="en-US" dirty="0"/>
          </a:p>
        </p:txBody>
      </p:sp>
      <p:pic>
        <p:nvPicPr>
          <p:cNvPr id="8" name="Picture 8" descr="security-ca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971" y="1905000"/>
            <a:ext cx="1828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ecure-P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191000"/>
            <a:ext cx="2205038"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ata-encryption_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90800"/>
            <a:ext cx="1962150" cy="1563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ntoine\Desktop\browser_securi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4225358"/>
            <a:ext cx="27622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08615"/>
      </p:ext>
    </p:extLst>
  </p:cSld>
  <p:clrMapOvr>
    <a:masterClrMapping/>
  </p:clrMapOvr>
  <p:transition advClick="0"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769</TotalTime>
  <Words>3975</Words>
  <Application>Microsoft Office PowerPoint</Application>
  <PresentationFormat>On-screen Show (4:3)</PresentationFormat>
  <Paragraphs>742</Paragraphs>
  <Slides>103</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103</vt:i4>
      </vt:variant>
    </vt:vector>
  </HeadingPairs>
  <TitlesOfParts>
    <vt:vector size="106" baseType="lpstr">
      <vt:lpstr>Module</vt:lpstr>
      <vt:lpstr>Equation</vt:lpstr>
      <vt:lpstr>Visio.Drawing.11</vt:lpstr>
      <vt:lpstr> </vt:lpstr>
      <vt:lpstr>GCC: Dissemination:  CyberCrime</vt:lpstr>
      <vt:lpstr>GCC: Dissemination:  CyberCrime</vt:lpstr>
      <vt:lpstr>GCC: Dissemination:  CyberCrime</vt:lpstr>
      <vt:lpstr>GCC: Dissemination:  CyberCrime</vt:lpstr>
      <vt:lpstr>GCC: Dissemination:  CyberCrime</vt:lpstr>
      <vt:lpstr>GCC: Dissemination:  CyberCrime</vt:lpstr>
      <vt:lpstr>Center for Security Studies (KEMEA)</vt:lpstr>
      <vt:lpstr>Center for Security Studies - KEMEA</vt:lpstr>
      <vt:lpstr>Center for Security Studies - KEMEA</vt:lpstr>
      <vt:lpstr>Center for Security Studies - KEMEA</vt:lpstr>
      <vt:lpstr>Center for Security Studies - KEMEA</vt:lpstr>
      <vt:lpstr>Critical Infrastructures Protection</vt:lpstr>
      <vt:lpstr>Outline</vt:lpstr>
      <vt:lpstr>Motivation and Objectives</vt:lpstr>
      <vt:lpstr>Motivation and Objectives</vt:lpstr>
      <vt:lpstr>R&amp;D Objectives</vt:lpstr>
      <vt:lpstr>CI Desciption: An  Airport-Collaborative Decision Making – European Air Traffic Management System  </vt:lpstr>
      <vt:lpstr>Data quality and Key Performance Indicators (KPIs)</vt:lpstr>
      <vt:lpstr>Semantics Systems Modeling Aspects: The CI Modeling Challenge</vt:lpstr>
      <vt:lpstr>Brief Analysis of adopted System Ontology &amp; CI Modeling</vt:lpstr>
      <vt:lpstr>Innovation of the Approach</vt:lpstr>
      <vt:lpstr>Core System Domain Ontology Schematic</vt:lpstr>
      <vt:lpstr>Threats &amp;  Threat  Proof of Concept Scenario : Remote Exploit on Fuelling Service </vt:lpstr>
      <vt:lpstr>Counter – Actions (Control)  Class Explanation</vt:lpstr>
      <vt:lpstr>Abstract System Model of  multi-stakeholder CI</vt:lpstr>
      <vt:lpstr>Monitoring and Stream Reasoning </vt:lpstr>
      <vt:lpstr>4 basic – steps in Stream Reasoning</vt:lpstr>
      <vt:lpstr>4 basic – steps in Stream Reasoning</vt:lpstr>
      <vt:lpstr>Semantics Driven Architecture  </vt:lpstr>
      <vt:lpstr>Semantic Monitoring Component : DSMS - Behavior Analyser -  Sequential Detection</vt:lpstr>
      <vt:lpstr>Behavior Analyser (BA)</vt:lpstr>
      <vt:lpstr>Behavior Analyser (BA)</vt:lpstr>
      <vt:lpstr>Sequential  Inspection</vt:lpstr>
      <vt:lpstr>NP-CUSUM  basics</vt:lpstr>
      <vt:lpstr>NP-CUSUM basics</vt:lpstr>
      <vt:lpstr>Sequential  Intrusion (Behavior) Detection</vt:lpstr>
      <vt:lpstr>DST – Tool Dynamic Interfaces Scenario : Remote exploitation on Fuelling Services</vt:lpstr>
      <vt:lpstr>DST interface and Risk Analytics  (Threats Involving  Selected Asset)</vt:lpstr>
      <vt:lpstr>DST interface (Threat Information and Countermeasure Suggestion)</vt:lpstr>
      <vt:lpstr>Future Directions</vt:lpstr>
      <vt:lpstr>Linear Model based Process generating data for activity monitoring – RLS type algorithms</vt:lpstr>
      <vt:lpstr>Conclusions</vt:lpstr>
      <vt:lpstr>Security on Mobile Devices </vt:lpstr>
      <vt:lpstr>Outline</vt:lpstr>
      <vt:lpstr>Our topics… </vt:lpstr>
      <vt:lpstr>Security on mobile devices &amp; networks  </vt:lpstr>
      <vt:lpstr>Security on mobile devices &amp; networks </vt:lpstr>
      <vt:lpstr>2G/3G/4G security analyzer - evaluator</vt:lpstr>
      <vt:lpstr>2G/3G/4G security analyzer - evaluator</vt:lpstr>
      <vt:lpstr>2G/3G/4G security analyzer - evaluator</vt:lpstr>
      <vt:lpstr>2G/3G/4G security analyzer - evaluator</vt:lpstr>
      <vt:lpstr>Forensics investigations on smart phones </vt:lpstr>
      <vt:lpstr>Forensics investigations on smart phones</vt:lpstr>
      <vt:lpstr>Forensics investigations on smart phones </vt:lpstr>
      <vt:lpstr>Forensics investigations on smart phones </vt:lpstr>
      <vt:lpstr>Creation of groups over public networks </vt:lpstr>
      <vt:lpstr>Creation of groups over public networks </vt:lpstr>
      <vt:lpstr>Creation of groups over public networks </vt:lpstr>
      <vt:lpstr>Intrusion detection for embedded devices </vt:lpstr>
      <vt:lpstr>Intrusion detection for embedded devices </vt:lpstr>
      <vt:lpstr>Intrusion detection for embedded devices </vt:lpstr>
      <vt:lpstr>Biometric authentication</vt:lpstr>
      <vt:lpstr>Biometric authentication</vt:lpstr>
      <vt:lpstr>Biometric authentication</vt:lpstr>
      <vt:lpstr>Security for Smart Grid </vt:lpstr>
      <vt:lpstr>Security for Smart Grid </vt:lpstr>
      <vt:lpstr>Security Evaluation</vt:lpstr>
      <vt:lpstr>Security Evaluation</vt:lpstr>
      <vt:lpstr>Security Evaluation</vt:lpstr>
      <vt:lpstr>LEGAL REGULATION OF ATTACKS AGAINST INFORMATION SYSTEMS</vt:lpstr>
      <vt:lpstr>Outline</vt:lpstr>
      <vt:lpstr>I. ATTACKS AGAINST INFORMATION SYSTEMS: TECHNICAL DEFINITIONS </vt:lpstr>
      <vt:lpstr>II. THE REPRESSION OF ATTACKS</vt:lpstr>
      <vt:lpstr>B) THE ENFORCEMENT OF LEGISLATION AND THE PROBLEM OF EVIDENCE </vt:lpstr>
      <vt:lpstr>III. THE PREVENTION OF ATTACKS</vt:lpstr>
      <vt:lpstr>III. THE PREVENTION OF ATTACKS</vt:lpstr>
      <vt:lpstr>IV. LEGAL CONSEQUENCES OF THE ATTACKS</vt:lpstr>
      <vt:lpstr>B) CYBERCRIME AS A TOOL TO THE ACHIEVEMENT OF OTHER OFFENSES</vt:lpstr>
      <vt:lpstr> Cybercrime Law Syllabus Content</vt:lpstr>
      <vt:lpstr>Type, Language, Level and Prerequisites of the course</vt:lpstr>
      <vt:lpstr>Competences to be developed</vt:lpstr>
      <vt:lpstr>Learning outcomes</vt:lpstr>
      <vt:lpstr>Outline of Lectures</vt:lpstr>
      <vt:lpstr>Outline of Lectures</vt:lpstr>
      <vt:lpstr>Suggested Bibliography</vt:lpstr>
      <vt:lpstr> </vt:lpstr>
      <vt:lpstr>Botnets</vt:lpstr>
      <vt:lpstr>BotHunter Botnet Diagnosis System</vt:lpstr>
      <vt:lpstr>GCC – Botnet Detection WP 4.2</vt:lpstr>
      <vt:lpstr>Honeypots</vt:lpstr>
      <vt:lpstr>Dionaea Honeypot</vt:lpstr>
      <vt:lpstr>GCC - Honeypots</vt:lpstr>
      <vt:lpstr>NoAH European Network of Affined Honeypots</vt:lpstr>
      <vt:lpstr>GCC – Public Repository WP 3.3</vt:lpstr>
      <vt:lpstr>GCC – Public Repository Open eClass</vt:lpstr>
      <vt:lpstr>GCC – Public Repository Open eClass</vt:lpstr>
      <vt:lpstr>GCC – Private Repository WP 3.4</vt:lpstr>
      <vt:lpstr>GCC – Private Repository Security Levels</vt:lpstr>
      <vt:lpstr>GCC – Private Repository Security Levels</vt:lpstr>
      <vt:lpstr>GCC – Private Repository Security Levels</vt:lpstr>
      <vt:lpstr>GCC – Private Repository Security Levels</vt:lpstr>
      <vt:lpstr>GCC – Private Repository Security Levels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GCC -  Detection Tools</dc:title>
  <dc:creator>Antoine</dc:creator>
  <cp:lastModifiedBy>NPF</cp:lastModifiedBy>
  <cp:revision>59</cp:revision>
  <dcterms:created xsi:type="dcterms:W3CDTF">2006-08-16T00:00:00Z</dcterms:created>
  <dcterms:modified xsi:type="dcterms:W3CDTF">2013-12-09T09:39:46Z</dcterms:modified>
</cp:coreProperties>
</file>